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1"/>
  </p:notesMasterIdLst>
  <p:sldIdLst>
    <p:sldId id="259" r:id="rId2"/>
    <p:sldId id="260" r:id="rId3"/>
    <p:sldId id="261" r:id="rId4"/>
    <p:sldId id="262" r:id="rId5"/>
    <p:sldId id="263" r:id="rId6"/>
    <p:sldId id="264" r:id="rId7"/>
    <p:sldId id="265" r:id="rId8"/>
    <p:sldId id="266" r:id="rId9"/>
    <p:sldId id="267" r:id="rId1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73D169-3970-41F5-8586-BDE7E035195B}" type="datetimeFigureOut">
              <a:rPr lang="zh-TW" altLang="en-US" smtClean="0"/>
              <a:t>2017/9/12</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70B3BB-44F5-4056-82B3-68B95B4B9C00}" type="slidenum">
              <a:rPr lang="zh-TW" altLang="en-US" smtClean="0"/>
              <a:t>‹#›</a:t>
            </a:fld>
            <a:endParaRPr lang="zh-TW" altLang="en-US"/>
          </a:p>
        </p:txBody>
      </p:sp>
    </p:spTree>
    <p:extLst>
      <p:ext uri="{BB962C8B-B14F-4D97-AF65-F5344CB8AC3E}">
        <p14:creationId xmlns:p14="http://schemas.microsoft.com/office/powerpoint/2010/main" val="2202222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Rectangle 7"/>
          <p:cNvSpPr>
            <a:spLocks noGrp="1" noChangeArrowheads="1"/>
          </p:cNvSpPr>
          <p:nvPr>
            <p:ph type="sldNum" sz="quarter" idx="5"/>
          </p:nvPr>
        </p:nvSpPr>
        <p:spPr>
          <a:noFill/>
        </p:spPr>
        <p:txBody>
          <a:bodyPr/>
          <a:lstStyle/>
          <a:p>
            <a:fld id="{C3C7E56E-3965-41D6-BB84-EBB74D01FE73}" type="slidenum">
              <a:rPr lang="en-US" altLang="zh-TW" smtClean="0"/>
              <a:pPr/>
              <a:t>8</a:t>
            </a:fld>
            <a:endParaRPr lang="en-US" altLang="zh-TW" smtClean="0"/>
          </a:p>
        </p:txBody>
      </p:sp>
      <p:sp>
        <p:nvSpPr>
          <p:cNvPr id="636931" name="Rectangle 2"/>
          <p:cNvSpPr>
            <a:spLocks noGrp="1" noRot="1" noChangeAspect="1" noChangeArrowheads="1" noTextEdit="1"/>
          </p:cNvSpPr>
          <p:nvPr>
            <p:ph type="sldImg"/>
          </p:nvPr>
        </p:nvSpPr>
        <p:spPr>
          <a:xfrm>
            <a:off x="1143000" y="684213"/>
            <a:ext cx="4573588" cy="3430587"/>
          </a:xfrm>
          <a:ln/>
        </p:spPr>
      </p:sp>
      <p:sp>
        <p:nvSpPr>
          <p:cNvPr id="636932" name="Rectangle 3"/>
          <p:cNvSpPr>
            <a:spLocks noGrp="1" noChangeArrowheads="1"/>
          </p:cNvSpPr>
          <p:nvPr>
            <p:ph type="body" idx="1"/>
          </p:nvPr>
        </p:nvSpPr>
        <p:spPr>
          <a:xfrm>
            <a:off x="914400" y="4343400"/>
            <a:ext cx="5029200" cy="4116388"/>
          </a:xfrm>
          <a:noFill/>
          <a:ln/>
        </p:spPr>
        <p:txBody>
          <a:bodyPr lIns="89137" tIns="44569" rIns="89137" bIns="44569"/>
          <a:lstStyle/>
          <a:p>
            <a:pPr eaLnBrk="1" hangingPunct="1"/>
            <a:endParaRPr lang="zh-TW" altLang="zh-TW" smtClean="0"/>
          </a:p>
        </p:txBody>
      </p:sp>
    </p:spTree>
    <p:extLst>
      <p:ext uri="{BB962C8B-B14F-4D97-AF65-F5344CB8AC3E}">
        <p14:creationId xmlns:p14="http://schemas.microsoft.com/office/powerpoint/2010/main" val="3711958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76250" y="0"/>
            <a:ext cx="82296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76250" y="1268413"/>
            <a:ext cx="40386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67250" y="1268413"/>
            <a:ext cx="40386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248400"/>
            <a:ext cx="2133600" cy="457200"/>
          </a:xfrm>
        </p:spPr>
        <p:txBody>
          <a:bodyPr/>
          <a:lstStyle>
            <a:lvl1pPr>
              <a:defRPr/>
            </a:lvl1pPr>
          </a:lstStyle>
          <a:p>
            <a:endParaRPr lang="en-US" altLang="zh-TW"/>
          </a:p>
        </p:txBody>
      </p:sp>
      <p:sp>
        <p:nvSpPr>
          <p:cNvPr id="6" name="頁尾版面配置區 5"/>
          <p:cNvSpPr>
            <a:spLocks noGrp="1"/>
          </p:cNvSpPr>
          <p:nvPr>
            <p:ph type="ftr" sz="quarter" idx="11"/>
          </p:nvPr>
        </p:nvSpPr>
        <p:spPr>
          <a:xfrm>
            <a:off x="3124200" y="6248400"/>
            <a:ext cx="2895600" cy="457200"/>
          </a:xfrm>
        </p:spPr>
        <p:txBody>
          <a:bodyPr/>
          <a:lstStyle>
            <a:lvl1pPr>
              <a:defRPr/>
            </a:lvl1pPr>
          </a:lstStyle>
          <a:p>
            <a:endParaRPr lang="en-US" altLang="zh-TW"/>
          </a:p>
        </p:txBody>
      </p:sp>
      <p:sp>
        <p:nvSpPr>
          <p:cNvPr id="7" name="投影片編號版面配置區 6"/>
          <p:cNvSpPr>
            <a:spLocks noGrp="1"/>
          </p:cNvSpPr>
          <p:nvPr>
            <p:ph type="sldNum" sz="quarter" idx="12"/>
          </p:nvPr>
        </p:nvSpPr>
        <p:spPr>
          <a:xfrm>
            <a:off x="6553200" y="6248400"/>
            <a:ext cx="2133600" cy="457200"/>
          </a:xfrm>
        </p:spPr>
        <p:txBody>
          <a:bodyPr/>
          <a:lstStyle>
            <a:lvl1pPr>
              <a:defRPr/>
            </a:lvl1pPr>
          </a:lstStyle>
          <a:p>
            <a:fld id="{9C79135E-A301-4033-95AC-01119BF88BBF}"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E11D0E47-BFC6-4EBE-9BA9-00A9B4B8DB36}"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mailto:lgg@cs.ntust.edu.tw" TargetMode="Externa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4"/>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5"/>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2" r:id="rId1"/>
    <p:sldLayoutId id="2147483663"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投影片編號版面配置區 5"/>
          <p:cNvSpPr>
            <a:spLocks noGrp="1"/>
          </p:cNvSpPr>
          <p:nvPr>
            <p:ph type="sldNum" sz="quarter" idx="12"/>
          </p:nvPr>
        </p:nvSpPr>
        <p:spPr/>
        <p:txBody>
          <a:bodyPr/>
          <a:lstStyle/>
          <a:p>
            <a:pPr>
              <a:defRPr/>
            </a:pPr>
            <a:fld id="{EAE1DB6F-4FF7-4CA1-95E4-283A9937DDEC}" type="slidenum">
              <a:rPr lang="en-US" altLang="zh-TW"/>
              <a:pPr>
                <a:defRPr/>
              </a:pPr>
              <a:t>1</a:t>
            </a:fld>
            <a:endParaRPr lang="en-US" altLang="zh-TW"/>
          </a:p>
        </p:txBody>
      </p:sp>
      <p:sp>
        <p:nvSpPr>
          <p:cNvPr id="498691" name="Rectangle 16"/>
          <p:cNvSpPr>
            <a:spLocks noChangeArrowheads="1"/>
          </p:cNvSpPr>
          <p:nvPr/>
        </p:nvSpPr>
        <p:spPr bwMode="auto">
          <a:xfrm>
            <a:off x="381000" y="1828800"/>
            <a:ext cx="8229600" cy="3581400"/>
          </a:xfrm>
          <a:prstGeom prst="rect">
            <a:avLst/>
          </a:prstGeom>
          <a:solidFill>
            <a:schemeClr val="bg2"/>
          </a:solidFill>
          <a:ln w="9525">
            <a:noFill/>
            <a:miter lim="800000"/>
            <a:headEnd/>
            <a:tailEnd/>
          </a:ln>
        </p:spPr>
        <p:txBody>
          <a:bodyPr wrap="none" anchor="ctr"/>
          <a:lstStyle/>
          <a:p>
            <a:endParaRPr lang="zh-TW" altLang="en-US"/>
          </a:p>
        </p:txBody>
      </p:sp>
      <p:sp>
        <p:nvSpPr>
          <p:cNvPr id="292866" name="Rectangle 2"/>
          <p:cNvSpPr>
            <a:spLocks noGrp="1" noChangeArrowheads="1"/>
          </p:cNvSpPr>
          <p:nvPr>
            <p:ph type="title"/>
          </p:nvPr>
        </p:nvSpPr>
        <p:spPr/>
        <p:txBody>
          <a:bodyPr/>
          <a:lstStyle/>
          <a:p>
            <a:pPr eaLnBrk="1" hangingPunct="1">
              <a:defRPr/>
            </a:pPr>
            <a:r>
              <a:rPr lang="zh-TW" altLang="en-US" smtClean="0">
                <a:solidFill>
                  <a:srgbClr val="FFFF00"/>
                </a:solidFill>
              </a:rPr>
              <a:t>知識轉化：發展答案</a:t>
            </a:r>
            <a:endParaRPr lang="zh-TW" altLang="en-US" smtClean="0"/>
          </a:p>
        </p:txBody>
      </p:sp>
      <p:sp>
        <p:nvSpPr>
          <p:cNvPr id="292867" name="Text Box 3"/>
          <p:cNvSpPr txBox="1">
            <a:spLocks noChangeArrowheads="1"/>
          </p:cNvSpPr>
          <p:nvPr/>
        </p:nvSpPr>
        <p:spPr bwMode="auto">
          <a:xfrm>
            <a:off x="3048000" y="2895600"/>
            <a:ext cx="2667000" cy="831850"/>
          </a:xfrm>
          <a:prstGeom prst="rect">
            <a:avLst/>
          </a:prstGeom>
          <a:noFill/>
          <a:ln w="9525">
            <a:solidFill>
              <a:srgbClr val="FFFF00"/>
            </a:solid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社會化（</a:t>
            </a:r>
            <a:r>
              <a:rPr lang="en-US" altLang="zh-TW" sz="2400">
                <a:solidFill>
                  <a:srgbClr val="FFFF00"/>
                </a:solidFill>
                <a:latin typeface="Times New Roman" pitchFamily="18" charset="0"/>
                <a:ea typeface="標楷體" pitchFamily="65" charset="-120"/>
              </a:rPr>
              <a:t>Socialization</a:t>
            </a:r>
            <a:r>
              <a:rPr lang="zh-TW" altLang="en-US" sz="2400">
                <a:solidFill>
                  <a:srgbClr val="FFFF00"/>
                </a:solidFill>
                <a:latin typeface="Times New Roman" pitchFamily="18" charset="0"/>
                <a:ea typeface="標楷體" pitchFamily="65" charset="-120"/>
              </a:rPr>
              <a:t>）</a:t>
            </a:r>
          </a:p>
        </p:txBody>
      </p:sp>
      <p:sp>
        <p:nvSpPr>
          <p:cNvPr id="292868" name="Text Box 4"/>
          <p:cNvSpPr txBox="1">
            <a:spLocks noChangeArrowheads="1"/>
          </p:cNvSpPr>
          <p:nvPr/>
        </p:nvSpPr>
        <p:spPr bwMode="auto">
          <a:xfrm>
            <a:off x="3048000" y="3733800"/>
            <a:ext cx="2667000" cy="831850"/>
          </a:xfrm>
          <a:prstGeom prst="rect">
            <a:avLst/>
          </a:prstGeom>
          <a:noFill/>
          <a:ln w="9525">
            <a:solidFill>
              <a:srgbClr val="FFFF00"/>
            </a:solid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內　化（</a:t>
            </a:r>
            <a:r>
              <a:rPr lang="en-US" altLang="zh-TW" sz="2400">
                <a:solidFill>
                  <a:srgbClr val="FFFF00"/>
                </a:solidFill>
                <a:latin typeface="Times New Roman" pitchFamily="18" charset="0"/>
                <a:ea typeface="標楷體" pitchFamily="65" charset="-120"/>
              </a:rPr>
              <a:t>Internalization</a:t>
            </a:r>
            <a:r>
              <a:rPr lang="zh-TW" altLang="en-US" sz="2400">
                <a:solidFill>
                  <a:srgbClr val="FFFF00"/>
                </a:solidFill>
                <a:latin typeface="Times New Roman" pitchFamily="18" charset="0"/>
                <a:ea typeface="標楷體" pitchFamily="65" charset="-120"/>
              </a:rPr>
              <a:t>）</a:t>
            </a:r>
          </a:p>
        </p:txBody>
      </p:sp>
      <p:sp>
        <p:nvSpPr>
          <p:cNvPr id="292869" name="Text Box 5"/>
          <p:cNvSpPr txBox="1">
            <a:spLocks noChangeArrowheads="1"/>
          </p:cNvSpPr>
          <p:nvPr/>
        </p:nvSpPr>
        <p:spPr bwMode="auto">
          <a:xfrm>
            <a:off x="5715000" y="2895600"/>
            <a:ext cx="2667000" cy="831850"/>
          </a:xfrm>
          <a:prstGeom prst="rect">
            <a:avLst/>
          </a:prstGeom>
          <a:noFill/>
          <a:ln w="9525">
            <a:solidFill>
              <a:srgbClr val="FFFF00"/>
            </a:solid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外　化（</a:t>
            </a:r>
            <a:r>
              <a:rPr lang="en-US" altLang="zh-TW" sz="2400">
                <a:solidFill>
                  <a:srgbClr val="FFFF00"/>
                </a:solidFill>
                <a:latin typeface="Times New Roman" pitchFamily="18" charset="0"/>
                <a:ea typeface="標楷體" pitchFamily="65" charset="-120"/>
              </a:rPr>
              <a:t>Externalization</a:t>
            </a:r>
            <a:r>
              <a:rPr lang="zh-TW" altLang="en-US" sz="2400">
                <a:solidFill>
                  <a:srgbClr val="FFFF00"/>
                </a:solidFill>
                <a:latin typeface="Times New Roman" pitchFamily="18" charset="0"/>
                <a:ea typeface="標楷體" pitchFamily="65" charset="-120"/>
              </a:rPr>
              <a:t>）</a:t>
            </a:r>
          </a:p>
        </p:txBody>
      </p:sp>
      <p:sp>
        <p:nvSpPr>
          <p:cNvPr id="292870" name="Text Box 6"/>
          <p:cNvSpPr txBox="1">
            <a:spLocks noChangeArrowheads="1"/>
          </p:cNvSpPr>
          <p:nvPr/>
        </p:nvSpPr>
        <p:spPr bwMode="auto">
          <a:xfrm>
            <a:off x="5715000" y="3733800"/>
            <a:ext cx="2667000" cy="831850"/>
          </a:xfrm>
          <a:prstGeom prst="rect">
            <a:avLst/>
          </a:prstGeom>
          <a:noFill/>
          <a:ln w="9525">
            <a:solidFill>
              <a:srgbClr val="FFFF00"/>
            </a:solid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組合化（</a:t>
            </a:r>
            <a:r>
              <a:rPr lang="en-US" altLang="zh-TW" sz="2400">
                <a:solidFill>
                  <a:srgbClr val="FFFF00"/>
                </a:solidFill>
                <a:latin typeface="Times New Roman" pitchFamily="18" charset="0"/>
                <a:ea typeface="標楷體" pitchFamily="65" charset="-120"/>
              </a:rPr>
              <a:t>Combination</a:t>
            </a:r>
            <a:r>
              <a:rPr lang="zh-TW" altLang="en-US" sz="2400">
                <a:solidFill>
                  <a:srgbClr val="FFFF00"/>
                </a:solidFill>
                <a:latin typeface="Times New Roman" pitchFamily="18" charset="0"/>
                <a:ea typeface="標楷體" pitchFamily="65" charset="-120"/>
              </a:rPr>
              <a:t>）</a:t>
            </a:r>
          </a:p>
        </p:txBody>
      </p:sp>
      <p:sp>
        <p:nvSpPr>
          <p:cNvPr id="498697" name="Text Box 7"/>
          <p:cNvSpPr txBox="1">
            <a:spLocks noChangeArrowheads="1"/>
          </p:cNvSpPr>
          <p:nvPr/>
        </p:nvSpPr>
        <p:spPr bwMode="auto">
          <a:xfrm>
            <a:off x="838200" y="3124200"/>
            <a:ext cx="2333625" cy="457200"/>
          </a:xfrm>
          <a:prstGeom prst="rect">
            <a:avLst/>
          </a:prstGeom>
          <a:noFill/>
          <a:ln w="9525">
            <a:no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混沌的</a:t>
            </a:r>
            <a:r>
              <a:rPr lang="en-US" altLang="zh-TW" sz="2400">
                <a:solidFill>
                  <a:srgbClr val="FFFF00"/>
                </a:solidFill>
                <a:latin typeface="Times New Roman" pitchFamily="18" charset="0"/>
                <a:ea typeface="標楷體" pitchFamily="65" charset="-120"/>
              </a:rPr>
              <a:t>(Tacit</a:t>
            </a:r>
            <a:r>
              <a:rPr lang="zh-TW" altLang="en-US" sz="2400">
                <a:solidFill>
                  <a:srgbClr val="FFFF00"/>
                </a:solidFill>
                <a:latin typeface="Times New Roman" pitchFamily="18" charset="0"/>
                <a:ea typeface="標楷體" pitchFamily="65" charset="-120"/>
              </a:rPr>
              <a:t>）</a:t>
            </a:r>
          </a:p>
        </p:txBody>
      </p:sp>
      <p:sp>
        <p:nvSpPr>
          <p:cNvPr id="498698" name="Text Box 8"/>
          <p:cNvSpPr txBox="1">
            <a:spLocks noChangeArrowheads="1"/>
          </p:cNvSpPr>
          <p:nvPr/>
        </p:nvSpPr>
        <p:spPr bwMode="auto">
          <a:xfrm>
            <a:off x="3124200" y="2209800"/>
            <a:ext cx="2463800" cy="457200"/>
          </a:xfrm>
          <a:prstGeom prst="rect">
            <a:avLst/>
          </a:prstGeom>
          <a:noFill/>
          <a:ln w="9525">
            <a:no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混沌的</a:t>
            </a:r>
            <a:r>
              <a:rPr lang="en-US" altLang="zh-TW" sz="2400">
                <a:solidFill>
                  <a:srgbClr val="FFFF00"/>
                </a:solidFill>
                <a:latin typeface="Times New Roman" pitchFamily="18" charset="0"/>
                <a:ea typeface="標楷體" pitchFamily="65" charset="-120"/>
              </a:rPr>
              <a:t>(Tacit)</a:t>
            </a:r>
          </a:p>
        </p:txBody>
      </p:sp>
      <p:sp>
        <p:nvSpPr>
          <p:cNvPr id="498699" name="Text Box 9"/>
          <p:cNvSpPr txBox="1">
            <a:spLocks noChangeArrowheads="1"/>
          </p:cNvSpPr>
          <p:nvPr/>
        </p:nvSpPr>
        <p:spPr bwMode="auto">
          <a:xfrm>
            <a:off x="5791200" y="2209800"/>
            <a:ext cx="2463800" cy="457200"/>
          </a:xfrm>
          <a:prstGeom prst="rect">
            <a:avLst/>
          </a:prstGeom>
          <a:noFill/>
          <a:ln w="9525">
            <a:no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詳解的</a:t>
            </a:r>
            <a:r>
              <a:rPr lang="en-US" altLang="zh-TW" sz="2400">
                <a:solidFill>
                  <a:srgbClr val="FFFF00"/>
                </a:solidFill>
                <a:latin typeface="Times New Roman" pitchFamily="18" charset="0"/>
                <a:ea typeface="標楷體" pitchFamily="65" charset="-120"/>
              </a:rPr>
              <a:t>(Explicit)</a:t>
            </a:r>
          </a:p>
        </p:txBody>
      </p:sp>
      <p:sp>
        <p:nvSpPr>
          <p:cNvPr id="498700" name="Text Box 10"/>
          <p:cNvSpPr txBox="1">
            <a:spLocks noChangeArrowheads="1"/>
          </p:cNvSpPr>
          <p:nvPr/>
        </p:nvSpPr>
        <p:spPr bwMode="auto">
          <a:xfrm>
            <a:off x="685800" y="3886200"/>
            <a:ext cx="2463800" cy="457200"/>
          </a:xfrm>
          <a:prstGeom prst="rect">
            <a:avLst/>
          </a:prstGeom>
          <a:noFill/>
          <a:ln w="9525">
            <a:noFill/>
            <a:miter lim="800000"/>
            <a:headEnd/>
            <a:tailEnd/>
          </a:ln>
        </p:spPr>
        <p:txBody>
          <a:bodyPr tIns="46800">
            <a:spAutoFit/>
          </a:bodyPr>
          <a:lstStyle/>
          <a:p>
            <a:pPr algn="ctr"/>
            <a:r>
              <a:rPr lang="zh-TW" altLang="en-US" sz="2400">
                <a:solidFill>
                  <a:srgbClr val="FFFF00"/>
                </a:solidFill>
                <a:latin typeface="Times New Roman" pitchFamily="18" charset="0"/>
                <a:ea typeface="標楷體" pitchFamily="65" charset="-120"/>
              </a:rPr>
              <a:t>詳解的</a:t>
            </a:r>
            <a:r>
              <a:rPr lang="en-US" altLang="zh-TW" sz="2400">
                <a:solidFill>
                  <a:srgbClr val="FFFF00"/>
                </a:solidFill>
                <a:latin typeface="Times New Roman" pitchFamily="18" charset="0"/>
                <a:ea typeface="標楷體" pitchFamily="65" charset="-120"/>
              </a:rPr>
              <a:t>(Explicit)</a:t>
            </a:r>
          </a:p>
        </p:txBody>
      </p:sp>
      <p:sp>
        <p:nvSpPr>
          <p:cNvPr id="498701" name="Text Box 11"/>
          <p:cNvSpPr txBox="1">
            <a:spLocks noChangeArrowheads="1"/>
          </p:cNvSpPr>
          <p:nvPr/>
        </p:nvSpPr>
        <p:spPr bwMode="auto">
          <a:xfrm>
            <a:off x="1676400" y="4953000"/>
            <a:ext cx="7467600" cy="457200"/>
          </a:xfrm>
          <a:prstGeom prst="rect">
            <a:avLst/>
          </a:prstGeom>
          <a:noFill/>
          <a:ln w="9525">
            <a:noFill/>
            <a:miter lim="800000"/>
            <a:headEnd/>
            <a:tailEnd/>
          </a:ln>
        </p:spPr>
        <p:txBody>
          <a:bodyPr>
            <a:spAutoFit/>
          </a:bodyPr>
          <a:lstStyle/>
          <a:p>
            <a:pPr algn="ctr">
              <a:spcBef>
                <a:spcPct val="50000"/>
              </a:spcBef>
            </a:pPr>
            <a:r>
              <a:rPr lang="zh-TW" altLang="en-US" sz="2400">
                <a:solidFill>
                  <a:srgbClr val="FFFF00"/>
                </a:solidFill>
                <a:latin typeface="Times New Roman" pitchFamily="18" charset="0"/>
                <a:ea typeface="標楷體" pitchFamily="65" charset="-120"/>
              </a:rPr>
              <a:t>（資料來源：</a:t>
            </a:r>
            <a:r>
              <a:rPr lang="en-US" altLang="zh-TW" sz="2400">
                <a:solidFill>
                  <a:srgbClr val="FFFF00"/>
                </a:solidFill>
                <a:latin typeface="Times New Roman" pitchFamily="18" charset="0"/>
                <a:ea typeface="標楷體" pitchFamily="65" charset="-120"/>
              </a:rPr>
              <a:t>Nonaka </a:t>
            </a:r>
            <a:r>
              <a:rPr lang="en-US" altLang="zh-TW" sz="2400" i="1">
                <a:solidFill>
                  <a:srgbClr val="FFFF00"/>
                </a:solidFill>
                <a:latin typeface="Times New Roman" pitchFamily="18" charset="0"/>
                <a:ea typeface="標楷體" pitchFamily="65" charset="-120"/>
              </a:rPr>
              <a:t>et al</a:t>
            </a:r>
            <a:r>
              <a:rPr lang="en-US" altLang="zh-TW" sz="2400">
                <a:solidFill>
                  <a:srgbClr val="FFFF00"/>
                </a:solidFill>
                <a:latin typeface="Times New Roman" pitchFamily="18" charset="0"/>
                <a:ea typeface="標楷體" pitchFamily="65" charset="-120"/>
              </a:rPr>
              <a:t>.,1996</a:t>
            </a:r>
            <a:r>
              <a:rPr lang="zh-TW" altLang="en-US" sz="2400">
                <a:solidFill>
                  <a:srgbClr val="FFFF00"/>
                </a:solidFill>
                <a:latin typeface="Times New Roman" pitchFamily="18" charset="0"/>
                <a:ea typeface="標楷體" pitchFamily="65" charset="-120"/>
              </a:rPr>
              <a:t>）</a:t>
            </a:r>
            <a:endParaRPr lang="zh-TW" altLang="en-US" sz="2400">
              <a:latin typeface="Times New Roman" pitchFamily="18" charset="0"/>
              <a:ea typeface="標楷體" pitchFamily="65" charset="-120"/>
            </a:endParaRPr>
          </a:p>
        </p:txBody>
      </p:sp>
      <p:sp>
        <p:nvSpPr>
          <p:cNvPr id="498702" name="Text Box 12"/>
          <p:cNvSpPr txBox="1">
            <a:spLocks noChangeArrowheads="1"/>
          </p:cNvSpPr>
          <p:nvPr/>
        </p:nvSpPr>
        <p:spPr bwMode="auto">
          <a:xfrm>
            <a:off x="228600" y="3581400"/>
            <a:ext cx="685800" cy="457200"/>
          </a:xfrm>
          <a:prstGeom prst="rect">
            <a:avLst/>
          </a:prstGeom>
          <a:noFill/>
          <a:ln w="9525">
            <a:noFill/>
            <a:miter lim="800000"/>
            <a:headEnd/>
            <a:tailEnd/>
          </a:ln>
        </p:spPr>
        <p:txBody>
          <a:bodyPr>
            <a:spAutoFit/>
          </a:bodyPr>
          <a:lstStyle/>
          <a:p>
            <a:pPr algn="r">
              <a:spcBef>
                <a:spcPct val="50000"/>
              </a:spcBef>
            </a:pPr>
            <a:r>
              <a:rPr lang="zh-TW" altLang="en-US" sz="2400">
                <a:solidFill>
                  <a:srgbClr val="FFFF00"/>
                </a:solidFill>
                <a:latin typeface="Times New Roman" pitchFamily="18" charset="0"/>
                <a:ea typeface="標楷體" pitchFamily="65" charset="-120"/>
              </a:rPr>
              <a:t>從</a:t>
            </a:r>
          </a:p>
        </p:txBody>
      </p:sp>
      <p:sp>
        <p:nvSpPr>
          <p:cNvPr id="498703" name="Text Box 13"/>
          <p:cNvSpPr txBox="1">
            <a:spLocks noChangeArrowheads="1"/>
          </p:cNvSpPr>
          <p:nvPr/>
        </p:nvSpPr>
        <p:spPr bwMode="auto">
          <a:xfrm>
            <a:off x="5181600" y="1905000"/>
            <a:ext cx="1066800" cy="457200"/>
          </a:xfrm>
          <a:prstGeom prst="rect">
            <a:avLst/>
          </a:prstGeom>
          <a:noFill/>
          <a:ln w="9525">
            <a:noFill/>
            <a:miter lim="800000"/>
            <a:headEnd/>
            <a:tailEnd/>
          </a:ln>
        </p:spPr>
        <p:txBody>
          <a:bodyPr>
            <a:spAutoFit/>
          </a:bodyPr>
          <a:lstStyle/>
          <a:p>
            <a:pPr algn="ctr">
              <a:spcBef>
                <a:spcPct val="50000"/>
              </a:spcBef>
            </a:pPr>
            <a:r>
              <a:rPr lang="zh-TW" altLang="en-US" sz="2400">
                <a:solidFill>
                  <a:srgbClr val="FFFF00"/>
                </a:solidFill>
                <a:latin typeface="Times New Roman" pitchFamily="18" charset="0"/>
                <a:ea typeface="標楷體" pitchFamily="65" charset="-120"/>
              </a:rPr>
              <a:t>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92867"/>
                                        </p:tgtEl>
                                        <p:attrNameLst>
                                          <p:attrName>style.visibility</p:attrName>
                                        </p:attrNameLst>
                                      </p:cBhvr>
                                      <p:to>
                                        <p:strVal val="visible"/>
                                      </p:to>
                                    </p:set>
                                    <p:anim calcmode="lin" valueType="num">
                                      <p:cBhvr additive="base">
                                        <p:cTn id="7" dur="500" fill="hold"/>
                                        <p:tgtEl>
                                          <p:spTgt spid="292867"/>
                                        </p:tgtEl>
                                        <p:attrNameLst>
                                          <p:attrName>ppt_x</p:attrName>
                                        </p:attrNameLst>
                                      </p:cBhvr>
                                      <p:tavLst>
                                        <p:tav tm="0">
                                          <p:val>
                                            <p:strVal val="#ppt_x"/>
                                          </p:val>
                                        </p:tav>
                                        <p:tav tm="100000">
                                          <p:val>
                                            <p:strVal val="#ppt_x"/>
                                          </p:val>
                                        </p:tav>
                                      </p:tavLst>
                                    </p:anim>
                                    <p:anim calcmode="lin" valueType="num">
                                      <p:cBhvr additive="base">
                                        <p:cTn id="8" dur="500" fill="hold"/>
                                        <p:tgtEl>
                                          <p:spTgt spid="29286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92869"/>
                                        </p:tgtEl>
                                        <p:attrNameLst>
                                          <p:attrName>style.visibility</p:attrName>
                                        </p:attrNameLst>
                                      </p:cBhvr>
                                      <p:to>
                                        <p:strVal val="visible"/>
                                      </p:to>
                                    </p:set>
                                    <p:anim calcmode="lin" valueType="num">
                                      <p:cBhvr additive="base">
                                        <p:cTn id="13" dur="500" fill="hold"/>
                                        <p:tgtEl>
                                          <p:spTgt spid="292869"/>
                                        </p:tgtEl>
                                        <p:attrNameLst>
                                          <p:attrName>ppt_x</p:attrName>
                                        </p:attrNameLst>
                                      </p:cBhvr>
                                      <p:tavLst>
                                        <p:tav tm="0">
                                          <p:val>
                                            <p:strVal val="#ppt_x"/>
                                          </p:val>
                                        </p:tav>
                                        <p:tav tm="100000">
                                          <p:val>
                                            <p:strVal val="#ppt_x"/>
                                          </p:val>
                                        </p:tav>
                                      </p:tavLst>
                                    </p:anim>
                                    <p:anim calcmode="lin" valueType="num">
                                      <p:cBhvr additive="base">
                                        <p:cTn id="14" dur="500" fill="hold"/>
                                        <p:tgtEl>
                                          <p:spTgt spid="292869"/>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92870"/>
                                        </p:tgtEl>
                                        <p:attrNameLst>
                                          <p:attrName>style.visibility</p:attrName>
                                        </p:attrNameLst>
                                      </p:cBhvr>
                                      <p:to>
                                        <p:strVal val="visible"/>
                                      </p:to>
                                    </p:set>
                                    <p:anim calcmode="lin" valueType="num">
                                      <p:cBhvr additive="base">
                                        <p:cTn id="19" dur="500" fill="hold"/>
                                        <p:tgtEl>
                                          <p:spTgt spid="292870"/>
                                        </p:tgtEl>
                                        <p:attrNameLst>
                                          <p:attrName>ppt_x</p:attrName>
                                        </p:attrNameLst>
                                      </p:cBhvr>
                                      <p:tavLst>
                                        <p:tav tm="0">
                                          <p:val>
                                            <p:strVal val="#ppt_x"/>
                                          </p:val>
                                        </p:tav>
                                        <p:tav tm="100000">
                                          <p:val>
                                            <p:strVal val="#ppt_x"/>
                                          </p:val>
                                        </p:tav>
                                      </p:tavLst>
                                    </p:anim>
                                    <p:anim calcmode="lin" valueType="num">
                                      <p:cBhvr additive="base">
                                        <p:cTn id="20" dur="500" fill="hold"/>
                                        <p:tgtEl>
                                          <p:spTgt spid="29287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92868"/>
                                        </p:tgtEl>
                                        <p:attrNameLst>
                                          <p:attrName>style.visibility</p:attrName>
                                        </p:attrNameLst>
                                      </p:cBhvr>
                                      <p:to>
                                        <p:strVal val="visible"/>
                                      </p:to>
                                    </p:set>
                                    <p:anim calcmode="lin" valueType="num">
                                      <p:cBhvr additive="base">
                                        <p:cTn id="25" dur="500" fill="hold"/>
                                        <p:tgtEl>
                                          <p:spTgt spid="292868"/>
                                        </p:tgtEl>
                                        <p:attrNameLst>
                                          <p:attrName>ppt_x</p:attrName>
                                        </p:attrNameLst>
                                      </p:cBhvr>
                                      <p:tavLst>
                                        <p:tav tm="0">
                                          <p:val>
                                            <p:strVal val="#ppt_x"/>
                                          </p:val>
                                        </p:tav>
                                        <p:tav tm="100000">
                                          <p:val>
                                            <p:strVal val="#ppt_x"/>
                                          </p:val>
                                        </p:tav>
                                      </p:tavLst>
                                    </p:anim>
                                    <p:anim calcmode="lin" valueType="num">
                                      <p:cBhvr additive="base">
                                        <p:cTn id="26" dur="500" fill="hold"/>
                                        <p:tgtEl>
                                          <p:spTgt spid="2928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7" grpId="0" animBg="1" autoUpdateAnimBg="0"/>
      <p:bldP spid="292868" grpId="0" animBg="1" autoUpdateAnimBg="0"/>
      <p:bldP spid="292869" grpId="0" animBg="1" autoUpdateAnimBg="0"/>
      <p:bldP spid="292870"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8A12B4FD-5ABF-4652-806E-4BAC4D816325}" type="slidenum">
              <a:rPr lang="en-US" altLang="zh-TW"/>
              <a:pPr>
                <a:defRPr/>
              </a:pPr>
              <a:t>2</a:t>
            </a:fld>
            <a:endParaRPr lang="en-US" altLang="zh-TW"/>
          </a:p>
        </p:txBody>
      </p:sp>
      <p:sp>
        <p:nvSpPr>
          <p:cNvPr id="291842" name="Rectangle 2"/>
          <p:cNvSpPr>
            <a:spLocks noGrp="1" noChangeArrowheads="1"/>
          </p:cNvSpPr>
          <p:nvPr>
            <p:ph type="title"/>
          </p:nvPr>
        </p:nvSpPr>
        <p:spPr/>
        <p:txBody>
          <a:bodyPr/>
          <a:lstStyle/>
          <a:p>
            <a:pPr eaLnBrk="1" hangingPunct="1">
              <a:defRPr/>
            </a:pPr>
            <a:r>
              <a:rPr lang="zh-TW" altLang="en-US" smtClean="0"/>
              <a:t>四種知識轉換模式</a:t>
            </a:r>
          </a:p>
        </p:txBody>
      </p:sp>
      <p:sp>
        <p:nvSpPr>
          <p:cNvPr id="291843" name="Rectangle 3"/>
          <p:cNvSpPr>
            <a:spLocks noGrp="1" noChangeArrowheads="1"/>
          </p:cNvSpPr>
          <p:nvPr>
            <p:ph type="body" sz="half" idx="1"/>
          </p:nvPr>
        </p:nvSpPr>
        <p:spPr>
          <a:xfrm>
            <a:off x="476250" y="1268413"/>
            <a:ext cx="6570663" cy="4495800"/>
          </a:xfrm>
        </p:spPr>
        <p:txBody>
          <a:bodyPr/>
          <a:lstStyle/>
          <a:p>
            <a:pPr eaLnBrk="1" hangingPunct="1"/>
            <a:r>
              <a:rPr lang="zh-TW" altLang="en-US" sz="2400" smtClean="0">
                <a:solidFill>
                  <a:schemeClr val="hlink"/>
                </a:solidFill>
                <a:latin typeface="標楷體" pitchFamily="65" charset="-120"/>
              </a:rPr>
              <a:t>社會化</a:t>
            </a:r>
            <a:r>
              <a:rPr lang="en-US" altLang="zh-TW" sz="2400" smtClean="0">
                <a:latin typeface="標楷體" pitchFamily="65" charset="-120"/>
              </a:rPr>
              <a:t>(</a:t>
            </a:r>
            <a:r>
              <a:rPr lang="zh-TW" altLang="en-US" sz="2400" smtClean="0">
                <a:latin typeface="標楷體" pitchFamily="65" charset="-120"/>
              </a:rPr>
              <a:t>由內隱到內隱</a:t>
            </a:r>
            <a:r>
              <a:rPr lang="en-US" altLang="zh-TW" sz="2400" smtClean="0">
                <a:latin typeface="標楷體" pitchFamily="65" charset="-120"/>
              </a:rPr>
              <a:t>)</a:t>
            </a:r>
            <a:r>
              <a:rPr lang="zh-TW" altLang="en-US" sz="2400" smtClean="0">
                <a:latin typeface="標楷體" pitchFamily="65" charset="-120"/>
              </a:rPr>
              <a:t>：藉由分享經驗從而達到創造內隱知識的過程，心智模式和技術性技巧的分享亦為同一類。腦力激盪營以一種非強迫性的方式，使參與者的心智模式朝同一個方向重新調整。</a:t>
            </a:r>
          </a:p>
          <a:p>
            <a:pPr eaLnBrk="1" hangingPunct="1"/>
            <a:r>
              <a:rPr lang="zh-TW" altLang="en-US" sz="2400" smtClean="0">
                <a:solidFill>
                  <a:schemeClr val="hlink"/>
                </a:solidFill>
                <a:latin typeface="標楷體" pitchFamily="65" charset="-120"/>
              </a:rPr>
              <a:t>外化</a:t>
            </a:r>
            <a:r>
              <a:rPr lang="en-US" altLang="zh-TW" sz="2400" smtClean="0">
                <a:latin typeface="標楷體" pitchFamily="65" charset="-120"/>
              </a:rPr>
              <a:t>(</a:t>
            </a:r>
            <a:r>
              <a:rPr lang="zh-TW" altLang="en-US" sz="2400" smtClean="0">
                <a:latin typeface="標楷體" pitchFamily="65" charset="-120"/>
              </a:rPr>
              <a:t>由內隱到外顯</a:t>
            </a:r>
            <a:r>
              <a:rPr lang="en-US" altLang="zh-TW" sz="2400" smtClean="0">
                <a:latin typeface="標楷體" pitchFamily="65" charset="-120"/>
              </a:rPr>
              <a:t>)</a:t>
            </a:r>
            <a:r>
              <a:rPr lang="zh-TW" altLang="en-US" sz="2400" smtClean="0">
                <a:latin typeface="標楷體" pitchFamily="65" charset="-120"/>
              </a:rPr>
              <a:t>：將內隱知識明白表達為外顯觀念的過程。內隱知識透過隱喻、類比、觀念、假設和模式表達出來。當無法經由演繹和歸納等分析法適切的表達一個意象時，就必須利用非分析的方法。隱喻藉由要求傾聽者將一物看成另外一物，以創造經驗的全新詮釋。</a:t>
            </a:r>
          </a:p>
          <a:p>
            <a:pPr lvl="1" eaLnBrk="1" hangingPunct="1"/>
            <a:endParaRPr lang="en-US" altLang="zh-TW" sz="2400" smtClean="0">
              <a:latin typeface="標楷體" pitchFamily="65" charset="-120"/>
            </a:endParaRPr>
          </a:p>
        </p:txBody>
      </p:sp>
      <p:pic>
        <p:nvPicPr>
          <p:cNvPr id="499717" name="Picture 6" descr="j0283214"/>
          <p:cNvPicPr>
            <a:picLocks noGrp="1" noChangeAspect="1" noChangeArrowheads="1" noCrop="1"/>
          </p:cNvPicPr>
          <p:nvPr>
            <p:ph sz="half" idx="2"/>
          </p:nvPr>
        </p:nvPicPr>
        <p:blipFill>
          <a:blip r:embed="rId2"/>
          <a:srcRect/>
          <a:stretch>
            <a:fillRect/>
          </a:stretch>
        </p:blipFill>
        <p:spPr>
          <a:xfrm>
            <a:off x="6867525" y="3924300"/>
            <a:ext cx="1970088" cy="2100263"/>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1843">
                                            <p:txEl>
                                              <p:pRg st="0" end="0"/>
                                            </p:txEl>
                                          </p:spTgt>
                                        </p:tgtEl>
                                        <p:attrNameLst>
                                          <p:attrName>style.visibility</p:attrName>
                                        </p:attrNameLst>
                                      </p:cBhvr>
                                      <p:to>
                                        <p:strVal val="visible"/>
                                      </p:to>
                                    </p:set>
                                    <p:anim calcmode="lin" valueType="num">
                                      <p:cBhvr additive="base">
                                        <p:cTn id="7" dur="500" fill="hold"/>
                                        <p:tgtEl>
                                          <p:spTgt spid="2918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918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1843">
                                            <p:txEl>
                                              <p:pRg st="1" end="1"/>
                                            </p:txEl>
                                          </p:spTgt>
                                        </p:tgtEl>
                                        <p:attrNameLst>
                                          <p:attrName>style.visibility</p:attrName>
                                        </p:attrNameLst>
                                      </p:cBhvr>
                                      <p:to>
                                        <p:strVal val="visible"/>
                                      </p:to>
                                    </p:set>
                                    <p:anim calcmode="lin" valueType="num">
                                      <p:cBhvr additive="base">
                                        <p:cTn id="13" dur="500" fill="hold"/>
                                        <p:tgtEl>
                                          <p:spTgt spid="29184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184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4CE2239F-9355-4E18-84FB-BE841A3E5956}" type="slidenum">
              <a:rPr lang="en-US" altLang="zh-TW"/>
              <a:pPr>
                <a:defRPr/>
              </a:pPr>
              <a:t>3</a:t>
            </a:fld>
            <a:endParaRPr lang="en-US" altLang="zh-TW"/>
          </a:p>
        </p:txBody>
      </p:sp>
      <p:sp>
        <p:nvSpPr>
          <p:cNvPr id="290818" name="Rectangle 2"/>
          <p:cNvSpPr>
            <a:spLocks noGrp="1" noChangeArrowheads="1"/>
          </p:cNvSpPr>
          <p:nvPr>
            <p:ph type="title"/>
          </p:nvPr>
        </p:nvSpPr>
        <p:spPr/>
        <p:txBody>
          <a:bodyPr/>
          <a:lstStyle/>
          <a:p>
            <a:pPr eaLnBrk="1" hangingPunct="1">
              <a:defRPr/>
            </a:pPr>
            <a:r>
              <a:rPr lang="zh-TW" altLang="en-US" smtClean="0"/>
              <a:t>四種知識轉換模式</a:t>
            </a:r>
          </a:p>
        </p:txBody>
      </p:sp>
      <p:sp>
        <p:nvSpPr>
          <p:cNvPr id="290819" name="Rectangle 3"/>
          <p:cNvSpPr>
            <a:spLocks noGrp="1" noChangeArrowheads="1"/>
          </p:cNvSpPr>
          <p:nvPr>
            <p:ph type="body" sz="half" idx="1"/>
          </p:nvPr>
        </p:nvSpPr>
        <p:spPr>
          <a:xfrm>
            <a:off x="476250" y="1268413"/>
            <a:ext cx="7021513" cy="5589587"/>
          </a:xfrm>
        </p:spPr>
        <p:txBody>
          <a:bodyPr/>
          <a:lstStyle/>
          <a:p>
            <a:pPr eaLnBrk="1" hangingPunct="1">
              <a:lnSpc>
                <a:spcPct val="90000"/>
              </a:lnSpc>
            </a:pPr>
            <a:r>
              <a:rPr lang="zh-TW" altLang="en-US" sz="2300" smtClean="0">
                <a:solidFill>
                  <a:schemeClr val="hlink"/>
                </a:solidFill>
                <a:latin typeface="標楷體" pitchFamily="65" charset="-120"/>
              </a:rPr>
              <a:t>組合化</a:t>
            </a:r>
            <a:r>
              <a:rPr lang="en-US" altLang="zh-TW" sz="2300" smtClean="0">
                <a:latin typeface="標楷體" pitchFamily="65" charset="-120"/>
              </a:rPr>
              <a:t>(</a:t>
            </a:r>
            <a:r>
              <a:rPr lang="zh-TW" altLang="en-US" sz="2300" smtClean="0">
                <a:latin typeface="標楷體" pitchFamily="65" charset="-120"/>
              </a:rPr>
              <a:t>由外顯到外顯</a:t>
            </a:r>
            <a:r>
              <a:rPr lang="en-US" altLang="zh-TW" sz="2300" smtClean="0">
                <a:latin typeface="標楷體" pitchFamily="65" charset="-120"/>
              </a:rPr>
              <a:t>)</a:t>
            </a:r>
            <a:r>
              <a:rPr lang="zh-TW" altLang="en-US" sz="2300" smtClean="0">
                <a:latin typeface="標楷體" pitchFamily="65" charset="-120"/>
              </a:rPr>
              <a:t>：將觀念加以系統化而形成知識體系的過程。它經常會牽涉到結合不同的外顯知識體系。經由分類、增加和結合來重組既有的資訊，並且將既有的知識加以分類以導致新的知識。</a:t>
            </a:r>
          </a:p>
          <a:p>
            <a:pPr eaLnBrk="1" hangingPunct="1">
              <a:lnSpc>
                <a:spcPct val="90000"/>
              </a:lnSpc>
            </a:pPr>
            <a:r>
              <a:rPr lang="zh-TW" altLang="en-US" sz="2300" smtClean="0">
                <a:solidFill>
                  <a:schemeClr val="hlink"/>
                </a:solidFill>
                <a:latin typeface="標楷體" pitchFamily="65" charset="-120"/>
              </a:rPr>
              <a:t>內化</a:t>
            </a:r>
            <a:r>
              <a:rPr lang="en-US" altLang="zh-TW" sz="2300" smtClean="0">
                <a:latin typeface="標楷體" pitchFamily="65" charset="-120"/>
              </a:rPr>
              <a:t>(</a:t>
            </a:r>
            <a:r>
              <a:rPr lang="zh-TW" altLang="en-US" sz="2300" smtClean="0">
                <a:latin typeface="標楷體" pitchFamily="65" charset="-120"/>
              </a:rPr>
              <a:t>由外顯到內隱</a:t>
            </a:r>
            <a:r>
              <a:rPr lang="en-US" altLang="zh-TW" sz="2300" smtClean="0">
                <a:latin typeface="標楷體" pitchFamily="65" charset="-120"/>
              </a:rPr>
              <a:t>)</a:t>
            </a:r>
            <a:r>
              <a:rPr lang="zh-TW" altLang="en-US" sz="2300" smtClean="0">
                <a:latin typeface="標楷體" pitchFamily="65" charset="-120"/>
              </a:rPr>
              <a:t>：將外顯知識轉化為內隱知識的過程。以語言、故事傳達知識或將其製作成文件手冊，均有助於將外顯知識轉換成內隱知識。</a:t>
            </a:r>
          </a:p>
          <a:p>
            <a:pPr eaLnBrk="1" hangingPunct="1">
              <a:lnSpc>
                <a:spcPct val="90000"/>
              </a:lnSpc>
            </a:pPr>
            <a:r>
              <a:rPr lang="zh-TW" altLang="en-US" sz="2300" smtClean="0"/>
              <a:t>當組織的內隱知識和外顯知識發生互動，產生知識螺旋的運作時，所獲得之結果即為創新（</a:t>
            </a:r>
            <a:r>
              <a:rPr lang="en-US" altLang="zh-TW" sz="2300" smtClean="0"/>
              <a:t>Nonaka &amp; Takeuchi, 1995</a:t>
            </a:r>
            <a:r>
              <a:rPr lang="zh-TW" altLang="en-US" sz="2300" smtClean="0"/>
              <a:t>）。創新即將知識轉換為實用商品之過程，為創造知識及知識擴散的主要來源，強調人、事、物以及相關部門的互動與資訊之回饋（</a:t>
            </a:r>
            <a:r>
              <a:rPr lang="en-US" altLang="zh-TW" sz="2300" smtClean="0"/>
              <a:t>feedback</a:t>
            </a:r>
            <a:r>
              <a:rPr lang="zh-TW" altLang="en-US" sz="2300" smtClean="0"/>
              <a:t>）（</a:t>
            </a:r>
            <a:r>
              <a:rPr lang="en-US" altLang="zh-TW" sz="2300" smtClean="0"/>
              <a:t>wolfe, 1994</a:t>
            </a:r>
            <a:r>
              <a:rPr lang="zh-TW" altLang="en-US" sz="2300" smtClean="0"/>
              <a:t>）。創新並非一蹴可幾，一項創新會導致另一項創新，並帶來持續的改善和升級（</a:t>
            </a:r>
            <a:r>
              <a:rPr lang="en-US" altLang="zh-TW" sz="2300" smtClean="0"/>
              <a:t>Nonaka &amp; Takeuchi, 1995</a:t>
            </a:r>
            <a:r>
              <a:rPr lang="zh-TW" altLang="en-US" sz="2300" smtClean="0"/>
              <a:t>）。</a:t>
            </a:r>
          </a:p>
        </p:txBody>
      </p:sp>
      <p:pic>
        <p:nvPicPr>
          <p:cNvPr id="500741" name="Picture 6" descr="j0283214"/>
          <p:cNvPicPr>
            <a:picLocks noGrp="1" noChangeAspect="1" noChangeArrowheads="1" noCrop="1"/>
          </p:cNvPicPr>
          <p:nvPr>
            <p:ph sz="half" idx="2"/>
          </p:nvPr>
        </p:nvPicPr>
        <p:blipFill>
          <a:blip r:embed="rId2"/>
          <a:srcRect/>
          <a:stretch>
            <a:fillRect/>
          </a:stretch>
        </p:blipFill>
        <p:spPr>
          <a:xfrm>
            <a:off x="7497763" y="3924300"/>
            <a:ext cx="1547812" cy="165100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90819">
                                            <p:txEl>
                                              <p:pRg st="0" end="0"/>
                                            </p:txEl>
                                          </p:spTgt>
                                        </p:tgtEl>
                                        <p:attrNameLst>
                                          <p:attrName>style.visibility</p:attrName>
                                        </p:attrNameLst>
                                      </p:cBhvr>
                                      <p:to>
                                        <p:strVal val="visible"/>
                                      </p:to>
                                    </p:set>
                                    <p:anim calcmode="lin" valueType="num">
                                      <p:cBhvr additive="base">
                                        <p:cTn id="7" dur="500" fill="hold"/>
                                        <p:tgtEl>
                                          <p:spTgt spid="2908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90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0819">
                                            <p:txEl>
                                              <p:pRg st="1" end="1"/>
                                            </p:txEl>
                                          </p:spTgt>
                                        </p:tgtEl>
                                        <p:attrNameLst>
                                          <p:attrName>style.visibility</p:attrName>
                                        </p:attrNameLst>
                                      </p:cBhvr>
                                      <p:to>
                                        <p:strVal val="visible"/>
                                      </p:to>
                                    </p:set>
                                    <p:anim calcmode="lin" valueType="num">
                                      <p:cBhvr additive="base">
                                        <p:cTn id="13" dur="500" fill="hold"/>
                                        <p:tgtEl>
                                          <p:spTgt spid="29081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908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90819">
                                            <p:txEl>
                                              <p:pRg st="2" end="2"/>
                                            </p:txEl>
                                          </p:spTgt>
                                        </p:tgtEl>
                                        <p:attrNameLst>
                                          <p:attrName>style.visibility</p:attrName>
                                        </p:attrNameLst>
                                      </p:cBhvr>
                                      <p:to>
                                        <p:strVal val="visible"/>
                                      </p:to>
                                    </p:set>
                                    <p:anim calcmode="lin" valueType="num">
                                      <p:cBhvr additive="base">
                                        <p:cTn id="19" dur="500" fill="hold"/>
                                        <p:tgtEl>
                                          <p:spTgt spid="29081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908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投影片編號版面配置區 5"/>
          <p:cNvSpPr>
            <a:spLocks noGrp="1"/>
          </p:cNvSpPr>
          <p:nvPr>
            <p:ph type="sldNum" sz="quarter" idx="12"/>
          </p:nvPr>
        </p:nvSpPr>
        <p:spPr/>
        <p:txBody>
          <a:bodyPr/>
          <a:lstStyle/>
          <a:p>
            <a:pPr>
              <a:defRPr/>
            </a:pPr>
            <a:fld id="{5F42BA55-C893-4337-B3DF-47457EE6E974}" type="slidenum">
              <a:rPr lang="en-US" altLang="zh-TW"/>
              <a:pPr>
                <a:defRPr/>
              </a:pPr>
              <a:t>4</a:t>
            </a:fld>
            <a:endParaRPr lang="en-US" altLang="zh-TW"/>
          </a:p>
        </p:txBody>
      </p:sp>
      <p:sp>
        <p:nvSpPr>
          <p:cNvPr id="501763" name="Rectangle 19"/>
          <p:cNvSpPr>
            <a:spLocks noChangeArrowheads="1"/>
          </p:cNvSpPr>
          <p:nvPr/>
        </p:nvSpPr>
        <p:spPr bwMode="auto">
          <a:xfrm>
            <a:off x="1066800" y="1066800"/>
            <a:ext cx="7162800" cy="4876800"/>
          </a:xfrm>
          <a:prstGeom prst="rect">
            <a:avLst/>
          </a:prstGeom>
          <a:solidFill>
            <a:schemeClr val="bg2"/>
          </a:solidFill>
          <a:ln w="9525">
            <a:noFill/>
            <a:miter lim="800000"/>
            <a:headEnd/>
            <a:tailEnd/>
          </a:ln>
        </p:spPr>
        <p:txBody>
          <a:bodyPr wrap="none" anchor="ctr"/>
          <a:lstStyle/>
          <a:p>
            <a:endParaRPr lang="zh-TW" altLang="en-US"/>
          </a:p>
        </p:txBody>
      </p:sp>
      <p:sp>
        <p:nvSpPr>
          <p:cNvPr id="498708" name="Rectangle 20"/>
          <p:cNvSpPr>
            <a:spLocks noGrp="1" noChangeArrowheads="1"/>
          </p:cNvSpPr>
          <p:nvPr>
            <p:ph type="title"/>
          </p:nvPr>
        </p:nvSpPr>
        <p:spPr/>
        <p:txBody>
          <a:bodyPr/>
          <a:lstStyle/>
          <a:p>
            <a:pPr eaLnBrk="1" hangingPunct="1">
              <a:defRPr/>
            </a:pPr>
            <a:r>
              <a:rPr lang="zh-TW" altLang="en-US" smtClean="0"/>
              <a:t>四種知識轉化模式</a:t>
            </a:r>
          </a:p>
        </p:txBody>
      </p:sp>
      <p:sp>
        <p:nvSpPr>
          <p:cNvPr id="501765" name="Rectangle 21"/>
          <p:cNvSpPr>
            <a:spLocks noChangeArrowheads="1"/>
          </p:cNvSpPr>
          <p:nvPr/>
        </p:nvSpPr>
        <p:spPr bwMode="auto">
          <a:xfrm>
            <a:off x="1454150" y="1470025"/>
            <a:ext cx="6388100" cy="4179888"/>
          </a:xfrm>
          <a:prstGeom prst="rect">
            <a:avLst/>
          </a:prstGeom>
          <a:noFill/>
          <a:ln w="12700" cap="sq">
            <a:solidFill>
              <a:schemeClr val="tx1"/>
            </a:solidFill>
            <a:miter lim="800000"/>
            <a:headEnd type="none" w="sm" len="sm"/>
            <a:tailEnd type="none" w="sm" len="sm"/>
          </a:ln>
        </p:spPr>
        <p:txBody>
          <a:bodyPr wrap="none" anchor="ctr"/>
          <a:lstStyle/>
          <a:p>
            <a:endParaRPr lang="zh-TW" altLang="en-US"/>
          </a:p>
        </p:txBody>
      </p:sp>
      <p:sp>
        <p:nvSpPr>
          <p:cNvPr id="501766" name="Line 22"/>
          <p:cNvSpPr>
            <a:spLocks noChangeShapeType="1"/>
          </p:cNvSpPr>
          <p:nvPr/>
        </p:nvSpPr>
        <p:spPr bwMode="auto">
          <a:xfrm>
            <a:off x="1454150" y="3657600"/>
            <a:ext cx="6388100" cy="1588"/>
          </a:xfrm>
          <a:prstGeom prst="line">
            <a:avLst/>
          </a:prstGeom>
          <a:noFill/>
          <a:ln w="12700" cap="sq">
            <a:solidFill>
              <a:schemeClr val="tx1"/>
            </a:solidFill>
            <a:round/>
            <a:headEnd type="none" w="sm" len="sm"/>
            <a:tailEnd type="none" w="sm" len="sm"/>
          </a:ln>
        </p:spPr>
        <p:txBody>
          <a:bodyPr wrap="none" anchor="ctr"/>
          <a:lstStyle/>
          <a:p>
            <a:endParaRPr lang="zh-TW" altLang="en-US"/>
          </a:p>
        </p:txBody>
      </p:sp>
      <p:sp>
        <p:nvSpPr>
          <p:cNvPr id="501767" name="Line 23"/>
          <p:cNvSpPr>
            <a:spLocks noChangeShapeType="1"/>
          </p:cNvSpPr>
          <p:nvPr/>
        </p:nvSpPr>
        <p:spPr bwMode="auto">
          <a:xfrm>
            <a:off x="4572000" y="1470025"/>
            <a:ext cx="1588" cy="4179888"/>
          </a:xfrm>
          <a:prstGeom prst="line">
            <a:avLst/>
          </a:prstGeom>
          <a:noFill/>
          <a:ln w="12700" cap="sq">
            <a:solidFill>
              <a:schemeClr val="tx1"/>
            </a:solidFill>
            <a:round/>
            <a:headEnd type="none" w="sm" len="sm"/>
            <a:tailEnd type="none" w="sm" len="sm"/>
          </a:ln>
        </p:spPr>
        <p:txBody>
          <a:bodyPr wrap="none" anchor="ctr"/>
          <a:lstStyle/>
          <a:p>
            <a:endParaRPr lang="zh-TW" altLang="en-US"/>
          </a:p>
        </p:txBody>
      </p:sp>
      <p:sp>
        <p:nvSpPr>
          <p:cNvPr id="501768" name="Text Box 24"/>
          <p:cNvSpPr txBox="1">
            <a:spLocks noChangeArrowheads="1"/>
          </p:cNvSpPr>
          <p:nvPr/>
        </p:nvSpPr>
        <p:spPr bwMode="auto">
          <a:xfrm>
            <a:off x="2362200" y="1600200"/>
            <a:ext cx="1403350" cy="579438"/>
          </a:xfrm>
          <a:prstGeom prst="rect">
            <a:avLst/>
          </a:prstGeom>
          <a:noFill/>
          <a:ln w="12700" cap="sq">
            <a:noFill/>
            <a:miter lim="800000"/>
            <a:headEnd type="none" w="sm" len="sm"/>
            <a:tailEnd type="none" w="sm" len="sm"/>
          </a:ln>
        </p:spPr>
        <p:txBody>
          <a:bodyPr wrap="none">
            <a:spAutoFit/>
          </a:bodyPr>
          <a:lstStyle/>
          <a:p>
            <a:pPr>
              <a:spcBef>
                <a:spcPct val="20000"/>
              </a:spcBef>
            </a:pPr>
            <a:r>
              <a:rPr lang="zh-TW" altLang="en-US" sz="3200" b="1">
                <a:solidFill>
                  <a:schemeClr val="accent1"/>
                </a:solidFill>
                <a:latin typeface="Times New Roman" pitchFamily="18" charset="0"/>
                <a:ea typeface="標楷體" pitchFamily="65" charset="-120"/>
              </a:rPr>
              <a:t>社會化</a:t>
            </a:r>
          </a:p>
        </p:txBody>
      </p:sp>
      <p:sp>
        <p:nvSpPr>
          <p:cNvPr id="501769" name="Text Box 25"/>
          <p:cNvSpPr txBox="1">
            <a:spLocks noChangeArrowheads="1"/>
          </p:cNvSpPr>
          <p:nvPr/>
        </p:nvSpPr>
        <p:spPr bwMode="auto">
          <a:xfrm>
            <a:off x="5410200" y="1600200"/>
            <a:ext cx="996950" cy="579438"/>
          </a:xfrm>
          <a:prstGeom prst="rect">
            <a:avLst/>
          </a:prstGeom>
          <a:noFill/>
          <a:ln w="12700" cap="sq">
            <a:noFill/>
            <a:miter lim="800000"/>
            <a:headEnd type="none" w="sm" len="sm"/>
            <a:tailEnd type="none" w="sm" len="sm"/>
          </a:ln>
        </p:spPr>
        <p:txBody>
          <a:bodyPr wrap="none">
            <a:spAutoFit/>
          </a:bodyPr>
          <a:lstStyle/>
          <a:p>
            <a:pPr>
              <a:spcBef>
                <a:spcPct val="20000"/>
              </a:spcBef>
            </a:pPr>
            <a:r>
              <a:rPr lang="zh-TW" altLang="en-US" sz="3200" b="1">
                <a:solidFill>
                  <a:schemeClr val="accent2"/>
                </a:solidFill>
                <a:latin typeface="Times New Roman" pitchFamily="18" charset="0"/>
                <a:ea typeface="標楷體" pitchFamily="65" charset="-120"/>
              </a:rPr>
              <a:t>外化</a:t>
            </a:r>
          </a:p>
        </p:txBody>
      </p:sp>
      <p:sp>
        <p:nvSpPr>
          <p:cNvPr id="501770" name="Text Box 26"/>
          <p:cNvSpPr txBox="1">
            <a:spLocks noChangeArrowheads="1"/>
          </p:cNvSpPr>
          <p:nvPr/>
        </p:nvSpPr>
        <p:spPr bwMode="auto">
          <a:xfrm>
            <a:off x="5257800" y="3733800"/>
            <a:ext cx="1403350" cy="579438"/>
          </a:xfrm>
          <a:prstGeom prst="rect">
            <a:avLst/>
          </a:prstGeom>
          <a:noFill/>
          <a:ln w="12700" cap="sq">
            <a:noFill/>
            <a:miter lim="800000"/>
            <a:headEnd type="none" w="sm" len="sm"/>
            <a:tailEnd type="none" w="sm" len="sm"/>
          </a:ln>
        </p:spPr>
        <p:txBody>
          <a:bodyPr wrap="none">
            <a:spAutoFit/>
          </a:bodyPr>
          <a:lstStyle/>
          <a:p>
            <a:pPr>
              <a:spcBef>
                <a:spcPct val="20000"/>
              </a:spcBef>
            </a:pPr>
            <a:r>
              <a:rPr lang="zh-TW" altLang="en-US" sz="3200" b="1">
                <a:solidFill>
                  <a:schemeClr val="hlink"/>
                </a:solidFill>
                <a:latin typeface="Times New Roman" pitchFamily="18" charset="0"/>
                <a:ea typeface="標楷體" pitchFamily="65" charset="-120"/>
              </a:rPr>
              <a:t>組合化</a:t>
            </a:r>
          </a:p>
        </p:txBody>
      </p:sp>
      <p:sp>
        <p:nvSpPr>
          <p:cNvPr id="501771" name="Text Box 27"/>
          <p:cNvSpPr txBox="1">
            <a:spLocks noChangeArrowheads="1"/>
          </p:cNvSpPr>
          <p:nvPr/>
        </p:nvSpPr>
        <p:spPr bwMode="auto">
          <a:xfrm>
            <a:off x="2514600" y="3733800"/>
            <a:ext cx="996950" cy="579438"/>
          </a:xfrm>
          <a:prstGeom prst="rect">
            <a:avLst/>
          </a:prstGeom>
          <a:noFill/>
          <a:ln w="12700" cap="sq">
            <a:noFill/>
            <a:miter lim="800000"/>
            <a:headEnd type="none" w="sm" len="sm"/>
            <a:tailEnd type="none" w="sm" len="sm"/>
          </a:ln>
        </p:spPr>
        <p:txBody>
          <a:bodyPr wrap="none">
            <a:spAutoFit/>
          </a:bodyPr>
          <a:lstStyle/>
          <a:p>
            <a:pPr>
              <a:spcBef>
                <a:spcPct val="20000"/>
              </a:spcBef>
            </a:pPr>
            <a:r>
              <a:rPr lang="zh-TW" altLang="en-US" sz="3200" b="1">
                <a:solidFill>
                  <a:srgbClr val="66FF33"/>
                </a:solidFill>
                <a:latin typeface="Times New Roman" pitchFamily="18" charset="0"/>
                <a:ea typeface="標楷體" pitchFamily="65" charset="-120"/>
              </a:rPr>
              <a:t>內化</a:t>
            </a:r>
          </a:p>
        </p:txBody>
      </p:sp>
      <p:sp>
        <p:nvSpPr>
          <p:cNvPr id="498716" name="Text Box 28"/>
          <p:cNvSpPr txBox="1">
            <a:spLocks noChangeArrowheads="1"/>
          </p:cNvSpPr>
          <p:nvPr/>
        </p:nvSpPr>
        <p:spPr bwMode="auto">
          <a:xfrm>
            <a:off x="1600200" y="2182813"/>
            <a:ext cx="2728913" cy="1333500"/>
          </a:xfrm>
          <a:prstGeom prst="rect">
            <a:avLst/>
          </a:prstGeom>
          <a:noFill/>
          <a:ln w="12700" cap="sq">
            <a:noFill/>
            <a:miter lim="800000"/>
            <a:headEnd type="none" w="sm" len="sm"/>
            <a:tailEnd type="none" w="sm" len="sm"/>
          </a:ln>
        </p:spPr>
        <p:txBody>
          <a:bodyPr wrap="none">
            <a:spAutoFit/>
          </a:bodyPr>
          <a:lstStyle/>
          <a:p>
            <a:pPr>
              <a:spcBef>
                <a:spcPct val="20000"/>
              </a:spcBef>
              <a:buFontTx/>
              <a:buChar char="•"/>
            </a:pPr>
            <a:r>
              <a:rPr lang="zh-TW" altLang="en-US" sz="2400" b="1">
                <a:solidFill>
                  <a:srgbClr val="FF9900"/>
                </a:solidFill>
                <a:latin typeface="Times New Roman" pitchFamily="18" charset="0"/>
                <a:ea typeface="標楷體" pitchFamily="65" charset="-120"/>
              </a:rPr>
              <a:t>與老麵包師實體性</a:t>
            </a:r>
          </a:p>
          <a:p>
            <a:pPr>
              <a:spcBef>
                <a:spcPct val="20000"/>
              </a:spcBef>
            </a:pPr>
            <a:r>
              <a:rPr lang="zh-TW" altLang="en-US" sz="2400" b="1">
                <a:solidFill>
                  <a:srgbClr val="FF9900"/>
                </a:solidFill>
                <a:latin typeface="Times New Roman" pitchFamily="18" charset="0"/>
                <a:ea typeface="標楷體" pitchFamily="65" charset="-120"/>
              </a:rPr>
              <a:t> 接觸與交流，一起</a:t>
            </a:r>
          </a:p>
          <a:p>
            <a:pPr>
              <a:spcBef>
                <a:spcPct val="20000"/>
              </a:spcBef>
            </a:pPr>
            <a:r>
              <a:rPr lang="zh-TW" altLang="en-US" sz="2400" b="1">
                <a:solidFill>
                  <a:srgbClr val="FF9900"/>
                </a:solidFill>
                <a:latin typeface="Times New Roman" pitchFamily="18" charset="0"/>
                <a:ea typeface="標楷體" pitchFamily="65" charset="-120"/>
              </a:rPr>
              <a:t> 學做麵包。</a:t>
            </a:r>
          </a:p>
        </p:txBody>
      </p:sp>
      <p:sp>
        <p:nvSpPr>
          <p:cNvPr id="498717" name="Text Box 29"/>
          <p:cNvSpPr txBox="1">
            <a:spLocks noChangeArrowheads="1"/>
          </p:cNvSpPr>
          <p:nvPr/>
        </p:nvSpPr>
        <p:spPr bwMode="auto">
          <a:xfrm>
            <a:off x="4648200" y="2286000"/>
            <a:ext cx="3079750" cy="1333500"/>
          </a:xfrm>
          <a:prstGeom prst="rect">
            <a:avLst/>
          </a:prstGeom>
          <a:noFill/>
          <a:ln w="12700" cap="sq">
            <a:noFill/>
            <a:miter lim="800000"/>
            <a:headEnd type="none" w="sm" len="sm"/>
            <a:tailEnd type="none" w="sm" len="sm"/>
          </a:ln>
        </p:spPr>
        <p:txBody>
          <a:bodyPr wrap="none">
            <a:spAutoFit/>
          </a:bodyPr>
          <a:lstStyle/>
          <a:p>
            <a:pPr>
              <a:spcBef>
                <a:spcPct val="20000"/>
              </a:spcBef>
              <a:buFontTx/>
              <a:buChar char="•"/>
            </a:pPr>
            <a:r>
              <a:rPr lang="zh-TW" altLang="en-US" sz="2400" b="1">
                <a:solidFill>
                  <a:schemeClr val="accent2"/>
                </a:solidFill>
                <a:latin typeface="Times New Roman" pitchFamily="18" charset="0"/>
                <a:ea typeface="標楷體" pitchFamily="65" charset="-120"/>
              </a:rPr>
              <a:t>試著將體會到的技巧</a:t>
            </a:r>
          </a:p>
          <a:p>
            <a:pPr>
              <a:spcBef>
                <a:spcPct val="20000"/>
              </a:spcBef>
            </a:pPr>
            <a:r>
              <a:rPr lang="zh-TW" altLang="en-US" sz="2400" b="1">
                <a:solidFill>
                  <a:schemeClr val="accent2"/>
                </a:solidFill>
                <a:latin typeface="Times New Roman" pitchFamily="18" charset="0"/>
                <a:ea typeface="標楷體" pitchFamily="65" charset="-120"/>
              </a:rPr>
              <a:t>  ，加以具體的描繪出</a:t>
            </a:r>
          </a:p>
          <a:p>
            <a:pPr>
              <a:spcBef>
                <a:spcPct val="20000"/>
              </a:spcBef>
            </a:pPr>
            <a:r>
              <a:rPr lang="zh-TW" altLang="en-US" sz="2400" b="1">
                <a:solidFill>
                  <a:schemeClr val="accent2"/>
                </a:solidFill>
                <a:latin typeface="Times New Roman" pitchFamily="18" charset="0"/>
                <a:ea typeface="標楷體" pitchFamily="65" charset="-120"/>
              </a:rPr>
              <a:t>  來。</a:t>
            </a:r>
          </a:p>
        </p:txBody>
      </p:sp>
      <p:sp>
        <p:nvSpPr>
          <p:cNvPr id="498718" name="Text Box 30"/>
          <p:cNvSpPr txBox="1">
            <a:spLocks noChangeArrowheads="1"/>
          </p:cNvSpPr>
          <p:nvPr/>
        </p:nvSpPr>
        <p:spPr bwMode="auto">
          <a:xfrm>
            <a:off x="4648200" y="4191000"/>
            <a:ext cx="3079750" cy="1333500"/>
          </a:xfrm>
          <a:prstGeom prst="rect">
            <a:avLst/>
          </a:prstGeom>
          <a:noFill/>
          <a:ln w="12700" cap="sq">
            <a:noFill/>
            <a:miter lim="800000"/>
            <a:headEnd type="none" w="sm" len="sm"/>
            <a:tailEnd type="none" w="sm" len="sm"/>
          </a:ln>
        </p:spPr>
        <p:txBody>
          <a:bodyPr wrap="none">
            <a:spAutoFit/>
          </a:bodyPr>
          <a:lstStyle/>
          <a:p>
            <a:pPr>
              <a:spcBef>
                <a:spcPct val="20000"/>
              </a:spcBef>
              <a:buFontTx/>
              <a:buChar char="•"/>
            </a:pPr>
            <a:r>
              <a:rPr lang="zh-TW" altLang="en-US" sz="2400" b="1">
                <a:solidFill>
                  <a:schemeClr val="hlink"/>
                </a:solidFill>
                <a:latin typeface="Times New Roman" pitchFamily="18" charset="0"/>
                <a:ea typeface="標楷體" pitchFamily="65" charset="-120"/>
              </a:rPr>
              <a:t>試著結合各種相關的</a:t>
            </a:r>
          </a:p>
          <a:p>
            <a:pPr>
              <a:spcBef>
                <a:spcPct val="20000"/>
              </a:spcBef>
            </a:pPr>
            <a:r>
              <a:rPr lang="zh-TW" altLang="en-US" sz="2400" b="1">
                <a:solidFill>
                  <a:schemeClr val="hlink"/>
                </a:solidFill>
                <a:latin typeface="Times New Roman" pitchFamily="18" charset="0"/>
                <a:ea typeface="標楷體" pitchFamily="65" charset="-120"/>
              </a:rPr>
              <a:t>  知識與資源，實際的</a:t>
            </a:r>
          </a:p>
          <a:p>
            <a:pPr>
              <a:spcBef>
                <a:spcPct val="20000"/>
              </a:spcBef>
            </a:pPr>
            <a:r>
              <a:rPr lang="zh-TW" altLang="en-US" sz="2400" b="1">
                <a:solidFill>
                  <a:schemeClr val="hlink"/>
                </a:solidFill>
                <a:latin typeface="Times New Roman" pitchFamily="18" charset="0"/>
                <a:ea typeface="標楷體" pitchFamily="65" charset="-120"/>
              </a:rPr>
              <a:t>  研製或整合。</a:t>
            </a:r>
          </a:p>
        </p:txBody>
      </p:sp>
      <p:sp>
        <p:nvSpPr>
          <p:cNvPr id="498719" name="Text Box 31"/>
          <p:cNvSpPr txBox="1">
            <a:spLocks noChangeArrowheads="1"/>
          </p:cNvSpPr>
          <p:nvPr/>
        </p:nvSpPr>
        <p:spPr bwMode="auto">
          <a:xfrm>
            <a:off x="1600200" y="4267200"/>
            <a:ext cx="3079750" cy="1333500"/>
          </a:xfrm>
          <a:prstGeom prst="rect">
            <a:avLst/>
          </a:prstGeom>
          <a:noFill/>
          <a:ln w="12700" cap="sq">
            <a:noFill/>
            <a:miter lim="800000"/>
            <a:headEnd type="none" w="sm" len="sm"/>
            <a:tailEnd type="none" w="sm" len="sm"/>
          </a:ln>
        </p:spPr>
        <p:txBody>
          <a:bodyPr wrap="none">
            <a:spAutoFit/>
          </a:bodyPr>
          <a:lstStyle/>
          <a:p>
            <a:pPr>
              <a:spcBef>
                <a:spcPct val="20000"/>
              </a:spcBef>
              <a:buFontTx/>
              <a:buChar char="•"/>
            </a:pPr>
            <a:r>
              <a:rPr lang="zh-TW" altLang="en-US" sz="2400" b="1">
                <a:solidFill>
                  <a:srgbClr val="66FF33"/>
                </a:solidFill>
                <a:latin typeface="Times New Roman" pitchFamily="18" charset="0"/>
                <a:ea typeface="標楷體" pitchFamily="65" charset="-120"/>
              </a:rPr>
              <a:t>透過實作性的實驗或</a:t>
            </a:r>
          </a:p>
          <a:p>
            <a:pPr>
              <a:spcBef>
                <a:spcPct val="20000"/>
              </a:spcBef>
            </a:pPr>
            <a:r>
              <a:rPr lang="zh-TW" altLang="en-US" sz="2400" b="1">
                <a:solidFill>
                  <a:srgbClr val="66FF33"/>
                </a:solidFill>
                <a:latin typeface="Times New Roman" pitchFamily="18" charset="0"/>
                <a:ea typeface="標楷體" pitchFamily="65" charset="-120"/>
              </a:rPr>
              <a:t>  試行，從中體會到更</a:t>
            </a:r>
          </a:p>
          <a:p>
            <a:pPr>
              <a:spcBef>
                <a:spcPct val="20000"/>
              </a:spcBef>
            </a:pPr>
            <a:r>
              <a:rPr lang="zh-TW" altLang="en-US" sz="2400" b="1">
                <a:solidFill>
                  <a:srgbClr val="66FF33"/>
                </a:solidFill>
                <a:latin typeface="Times New Roman" pitchFamily="18" charset="0"/>
                <a:ea typeface="標楷體" pitchFamily="65" charset="-120"/>
              </a:rPr>
              <a:t>  深沉的概念。</a:t>
            </a:r>
          </a:p>
        </p:txBody>
      </p:sp>
      <p:pic>
        <p:nvPicPr>
          <p:cNvPr id="501776" name="Picture 35" descr="j0283521"/>
          <p:cNvPicPr>
            <a:picLocks noGrp="1" noChangeAspect="1" noChangeArrowheads="1" noCrop="1"/>
          </p:cNvPicPr>
          <p:nvPr>
            <p:ph idx="1"/>
          </p:nvPr>
        </p:nvPicPr>
        <p:blipFill>
          <a:blip r:embed="rId2"/>
          <a:srcRect/>
          <a:stretch>
            <a:fillRect/>
          </a:stretch>
        </p:blipFill>
        <p:spPr>
          <a:xfrm>
            <a:off x="7721600" y="4914900"/>
            <a:ext cx="744538" cy="1023938"/>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8716"/>
                                        </p:tgtEl>
                                        <p:attrNameLst>
                                          <p:attrName>style.visibility</p:attrName>
                                        </p:attrNameLst>
                                      </p:cBhvr>
                                      <p:to>
                                        <p:strVal val="visible"/>
                                      </p:to>
                                    </p:set>
                                    <p:anim calcmode="lin" valueType="num">
                                      <p:cBhvr additive="base">
                                        <p:cTn id="7" dur="500" fill="hold"/>
                                        <p:tgtEl>
                                          <p:spTgt spid="498716"/>
                                        </p:tgtEl>
                                        <p:attrNameLst>
                                          <p:attrName>ppt_x</p:attrName>
                                        </p:attrNameLst>
                                      </p:cBhvr>
                                      <p:tavLst>
                                        <p:tav tm="0">
                                          <p:val>
                                            <p:strVal val="0-#ppt_w/2"/>
                                          </p:val>
                                        </p:tav>
                                        <p:tav tm="100000">
                                          <p:val>
                                            <p:strVal val="#ppt_x"/>
                                          </p:val>
                                        </p:tav>
                                      </p:tavLst>
                                    </p:anim>
                                    <p:anim calcmode="lin" valueType="num">
                                      <p:cBhvr additive="base">
                                        <p:cTn id="8" dur="500" fill="hold"/>
                                        <p:tgtEl>
                                          <p:spTgt spid="49871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98717"/>
                                        </p:tgtEl>
                                        <p:attrNameLst>
                                          <p:attrName>style.visibility</p:attrName>
                                        </p:attrNameLst>
                                      </p:cBhvr>
                                      <p:to>
                                        <p:strVal val="visible"/>
                                      </p:to>
                                    </p:set>
                                    <p:anim calcmode="lin" valueType="num">
                                      <p:cBhvr additive="base">
                                        <p:cTn id="13" dur="500" fill="hold"/>
                                        <p:tgtEl>
                                          <p:spTgt spid="498717"/>
                                        </p:tgtEl>
                                        <p:attrNameLst>
                                          <p:attrName>ppt_x</p:attrName>
                                        </p:attrNameLst>
                                      </p:cBhvr>
                                      <p:tavLst>
                                        <p:tav tm="0">
                                          <p:val>
                                            <p:strVal val="1+#ppt_w/2"/>
                                          </p:val>
                                        </p:tav>
                                        <p:tav tm="100000">
                                          <p:val>
                                            <p:strVal val="#ppt_x"/>
                                          </p:val>
                                        </p:tav>
                                      </p:tavLst>
                                    </p:anim>
                                    <p:anim calcmode="lin" valueType="num">
                                      <p:cBhvr additive="base">
                                        <p:cTn id="14" dur="500" fill="hold"/>
                                        <p:tgtEl>
                                          <p:spTgt spid="49871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98718"/>
                                        </p:tgtEl>
                                        <p:attrNameLst>
                                          <p:attrName>style.visibility</p:attrName>
                                        </p:attrNameLst>
                                      </p:cBhvr>
                                      <p:to>
                                        <p:strVal val="visible"/>
                                      </p:to>
                                    </p:set>
                                    <p:anim calcmode="lin" valueType="num">
                                      <p:cBhvr additive="base">
                                        <p:cTn id="19" dur="500" fill="hold"/>
                                        <p:tgtEl>
                                          <p:spTgt spid="498718"/>
                                        </p:tgtEl>
                                        <p:attrNameLst>
                                          <p:attrName>ppt_x</p:attrName>
                                        </p:attrNameLst>
                                      </p:cBhvr>
                                      <p:tavLst>
                                        <p:tav tm="0">
                                          <p:val>
                                            <p:strVal val="1+#ppt_w/2"/>
                                          </p:val>
                                        </p:tav>
                                        <p:tav tm="100000">
                                          <p:val>
                                            <p:strVal val="#ppt_x"/>
                                          </p:val>
                                        </p:tav>
                                      </p:tavLst>
                                    </p:anim>
                                    <p:anim calcmode="lin" valueType="num">
                                      <p:cBhvr additive="base">
                                        <p:cTn id="20" dur="500" fill="hold"/>
                                        <p:tgtEl>
                                          <p:spTgt spid="49871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8719"/>
                                        </p:tgtEl>
                                        <p:attrNameLst>
                                          <p:attrName>style.visibility</p:attrName>
                                        </p:attrNameLst>
                                      </p:cBhvr>
                                      <p:to>
                                        <p:strVal val="visible"/>
                                      </p:to>
                                    </p:set>
                                    <p:anim calcmode="lin" valueType="num">
                                      <p:cBhvr additive="base">
                                        <p:cTn id="25" dur="500" fill="hold"/>
                                        <p:tgtEl>
                                          <p:spTgt spid="498719"/>
                                        </p:tgtEl>
                                        <p:attrNameLst>
                                          <p:attrName>ppt_x</p:attrName>
                                        </p:attrNameLst>
                                      </p:cBhvr>
                                      <p:tavLst>
                                        <p:tav tm="0">
                                          <p:val>
                                            <p:strVal val="0-#ppt_w/2"/>
                                          </p:val>
                                        </p:tav>
                                        <p:tav tm="100000">
                                          <p:val>
                                            <p:strVal val="#ppt_x"/>
                                          </p:val>
                                        </p:tav>
                                      </p:tavLst>
                                    </p:anim>
                                    <p:anim calcmode="lin" valueType="num">
                                      <p:cBhvr additive="base">
                                        <p:cTn id="26" dur="500" fill="hold"/>
                                        <p:tgtEl>
                                          <p:spTgt spid="4987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8716" grpId="0" autoUpdateAnimBg="0"/>
      <p:bldP spid="498717" grpId="0" autoUpdateAnimBg="0"/>
      <p:bldP spid="498718" grpId="0" autoUpdateAnimBg="0"/>
      <p:bldP spid="49871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F94B6E10-EE09-4C40-AEC1-CD887D85BBBA}" type="slidenum">
              <a:rPr lang="en-US" altLang="zh-TW"/>
              <a:pPr>
                <a:defRPr/>
              </a:pPr>
              <a:t>5</a:t>
            </a:fld>
            <a:endParaRPr lang="en-US" altLang="zh-TW"/>
          </a:p>
        </p:txBody>
      </p:sp>
      <p:sp>
        <p:nvSpPr>
          <p:cNvPr id="1907718" name="Rectangle 6"/>
          <p:cNvSpPr>
            <a:spLocks noGrp="1" noChangeArrowheads="1"/>
          </p:cNvSpPr>
          <p:nvPr>
            <p:ph type="title"/>
          </p:nvPr>
        </p:nvSpPr>
        <p:spPr/>
        <p:txBody>
          <a:bodyPr/>
          <a:lstStyle/>
          <a:p>
            <a:pPr eaLnBrk="1" hangingPunct="1">
              <a:defRPr/>
            </a:pPr>
            <a:r>
              <a:rPr lang="zh-TW" altLang="en-US" smtClean="0"/>
              <a:t>慈濟的知識轉化</a:t>
            </a:r>
          </a:p>
        </p:txBody>
      </p:sp>
      <p:pic>
        <p:nvPicPr>
          <p:cNvPr id="502788" name="Picture 9"/>
          <p:cNvPicPr>
            <a:picLocks noGrp="1" noChangeAspect="1" noChangeArrowheads="1"/>
          </p:cNvPicPr>
          <p:nvPr>
            <p:ph idx="1"/>
          </p:nvPr>
        </p:nvPicPr>
        <p:blipFill>
          <a:blip r:embed="rId2"/>
          <a:srcRect/>
          <a:stretch>
            <a:fillRect/>
          </a:stretch>
        </p:blipFill>
        <p:spPr>
          <a:xfrm>
            <a:off x="1646238" y="1055688"/>
            <a:ext cx="5761037" cy="5032375"/>
          </a:xfrm>
          <a:noFill/>
        </p:spPr>
      </p:pic>
      <p:sp>
        <p:nvSpPr>
          <p:cNvPr id="502789" name="Text Box 11"/>
          <p:cNvSpPr txBox="1">
            <a:spLocks noChangeArrowheads="1"/>
          </p:cNvSpPr>
          <p:nvPr/>
        </p:nvSpPr>
        <p:spPr bwMode="auto">
          <a:xfrm>
            <a:off x="3446463" y="6084888"/>
            <a:ext cx="2139950" cy="304800"/>
          </a:xfrm>
          <a:prstGeom prst="rect">
            <a:avLst/>
          </a:prstGeom>
          <a:noFill/>
          <a:ln w="9525">
            <a:noFill/>
            <a:miter lim="800000"/>
            <a:headEnd/>
            <a:tailEnd/>
          </a:ln>
        </p:spPr>
        <p:txBody>
          <a:bodyPr wrap="none">
            <a:spAutoFit/>
          </a:bodyPr>
          <a:lstStyle/>
          <a:p>
            <a:r>
              <a:rPr lang="zh-TW" altLang="en-US" sz="1400">
                <a:latin typeface="Times New Roman" pitchFamily="18" charset="0"/>
                <a:ea typeface="標楷體" pitchFamily="65" charset="-120"/>
              </a:rPr>
              <a:t>資料來源：郭素芳，</a:t>
            </a:r>
            <a:r>
              <a:rPr lang="en-US" altLang="zh-TW" sz="1400">
                <a:latin typeface="Times New Roman" pitchFamily="18" charset="0"/>
                <a:ea typeface="標楷體" pitchFamily="65" charset="-120"/>
              </a:rPr>
              <a:t>2000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投影片編號版面配置區 5"/>
          <p:cNvSpPr>
            <a:spLocks noGrp="1"/>
          </p:cNvSpPr>
          <p:nvPr>
            <p:ph type="sldNum" sz="quarter" idx="12"/>
          </p:nvPr>
        </p:nvSpPr>
        <p:spPr/>
        <p:txBody>
          <a:bodyPr/>
          <a:lstStyle/>
          <a:p>
            <a:pPr>
              <a:defRPr/>
            </a:pPr>
            <a:fld id="{E6E06B8F-2429-4C32-A424-77B9257FD1C8}" type="slidenum">
              <a:rPr lang="en-US" altLang="zh-TW"/>
              <a:pPr>
                <a:defRPr/>
              </a:pPr>
              <a:t>6</a:t>
            </a:fld>
            <a:endParaRPr lang="en-US" altLang="zh-TW"/>
          </a:p>
        </p:txBody>
      </p:sp>
      <p:sp>
        <p:nvSpPr>
          <p:cNvPr id="503811" name="Rectangle 35"/>
          <p:cNvSpPr>
            <a:spLocks noChangeArrowheads="1"/>
          </p:cNvSpPr>
          <p:nvPr/>
        </p:nvSpPr>
        <p:spPr bwMode="auto">
          <a:xfrm>
            <a:off x="304800" y="1143000"/>
            <a:ext cx="8610600" cy="5105400"/>
          </a:xfrm>
          <a:prstGeom prst="rect">
            <a:avLst/>
          </a:prstGeom>
          <a:solidFill>
            <a:schemeClr val="bg2"/>
          </a:solidFill>
          <a:ln w="9525">
            <a:noFill/>
            <a:miter lim="800000"/>
            <a:headEnd/>
            <a:tailEnd/>
          </a:ln>
        </p:spPr>
        <p:txBody>
          <a:bodyPr wrap="none" anchor="ctr"/>
          <a:lstStyle/>
          <a:p>
            <a:endParaRPr lang="zh-TW" altLang="en-US"/>
          </a:p>
        </p:txBody>
      </p:sp>
      <p:sp>
        <p:nvSpPr>
          <p:cNvPr id="288770" name="Rectangle 2"/>
          <p:cNvSpPr>
            <a:spLocks noGrp="1" noChangeArrowheads="1"/>
          </p:cNvSpPr>
          <p:nvPr>
            <p:ph type="title"/>
          </p:nvPr>
        </p:nvSpPr>
        <p:spPr>
          <a:xfrm>
            <a:off x="609600" y="152400"/>
            <a:ext cx="7772400" cy="1143000"/>
          </a:xfrm>
        </p:spPr>
        <p:txBody>
          <a:bodyPr/>
          <a:lstStyle/>
          <a:p>
            <a:pPr eaLnBrk="1" hangingPunct="1">
              <a:defRPr/>
            </a:pPr>
            <a:r>
              <a:rPr lang="zh-TW" altLang="en-US" smtClean="0">
                <a:solidFill>
                  <a:srgbClr val="FFFF00"/>
                </a:solidFill>
              </a:rPr>
              <a:t>知識螺旋</a:t>
            </a:r>
            <a:endParaRPr lang="zh-TW" altLang="en-US" smtClean="0"/>
          </a:p>
        </p:txBody>
      </p:sp>
      <p:sp>
        <p:nvSpPr>
          <p:cNvPr id="503813" name="Text Box 4"/>
          <p:cNvSpPr txBox="1">
            <a:spLocks noChangeArrowheads="1"/>
          </p:cNvSpPr>
          <p:nvPr/>
        </p:nvSpPr>
        <p:spPr bwMode="auto">
          <a:xfrm>
            <a:off x="5821363" y="3130550"/>
            <a:ext cx="3094037" cy="1095375"/>
          </a:xfrm>
          <a:prstGeom prst="rect">
            <a:avLst/>
          </a:prstGeom>
          <a:noFill/>
          <a:ln w="9525">
            <a:noFill/>
            <a:miter lim="800000"/>
            <a:headEnd/>
            <a:tailEnd/>
          </a:ln>
        </p:spPr>
        <p:txBody>
          <a:bodyPr tIns="0" bIns="0">
            <a:spAutoFit/>
          </a:bodyPr>
          <a:lstStyle/>
          <a:p>
            <a:pPr algn="ctr"/>
            <a:r>
              <a:rPr lang="zh-TW" altLang="en-US" sz="2400" b="1">
                <a:solidFill>
                  <a:srgbClr val="FFFF00"/>
                </a:solidFill>
                <a:latin typeface="Times New Roman" pitchFamily="18" charset="0"/>
                <a:ea typeface="標楷體" pitchFamily="65" charset="-120"/>
              </a:rPr>
              <a:t>串連敘述清楚的知識</a:t>
            </a:r>
          </a:p>
          <a:p>
            <a:pPr algn="ctr"/>
            <a:r>
              <a:rPr lang="en-US" altLang="zh-TW" sz="2400" b="1">
                <a:solidFill>
                  <a:srgbClr val="FFFF00"/>
                </a:solidFill>
                <a:latin typeface="Times New Roman" pitchFamily="18" charset="0"/>
                <a:ea typeface="標楷體" pitchFamily="65" charset="-120"/>
              </a:rPr>
              <a:t>(Linking explicit knowledge)</a:t>
            </a:r>
            <a:endParaRPr lang="en-US" altLang="zh-TW" sz="2400" b="1">
              <a:solidFill>
                <a:srgbClr val="000000"/>
              </a:solidFill>
              <a:latin typeface="Times New Roman" pitchFamily="18" charset="0"/>
              <a:ea typeface="標楷體" pitchFamily="65" charset="-120"/>
            </a:endParaRPr>
          </a:p>
        </p:txBody>
      </p:sp>
      <p:sp>
        <p:nvSpPr>
          <p:cNvPr id="503814" name="Text Box 5"/>
          <p:cNvSpPr txBox="1">
            <a:spLocks noChangeArrowheads="1"/>
          </p:cNvSpPr>
          <p:nvPr/>
        </p:nvSpPr>
        <p:spPr bwMode="auto">
          <a:xfrm>
            <a:off x="3033713" y="1371600"/>
            <a:ext cx="2192337" cy="730250"/>
          </a:xfrm>
          <a:prstGeom prst="rect">
            <a:avLst/>
          </a:prstGeom>
          <a:noFill/>
          <a:ln w="9525">
            <a:noFill/>
            <a:miter lim="800000"/>
            <a:headEnd/>
            <a:tailEnd/>
          </a:ln>
        </p:spPr>
        <p:txBody>
          <a:bodyPr tIns="0" bIns="0">
            <a:spAutoFit/>
          </a:bodyPr>
          <a:lstStyle/>
          <a:p>
            <a:pPr algn="ctr"/>
            <a:r>
              <a:rPr lang="zh-TW" altLang="en-US" sz="2400" b="1">
                <a:solidFill>
                  <a:srgbClr val="FFFF00"/>
                </a:solidFill>
                <a:latin typeface="Times New Roman" pitchFamily="18" charset="0"/>
                <a:ea typeface="標楷體" pitchFamily="65" charset="-120"/>
              </a:rPr>
              <a:t>匯談　</a:t>
            </a:r>
          </a:p>
          <a:p>
            <a:pPr algn="ctr"/>
            <a:r>
              <a:rPr lang="en-US" altLang="zh-TW" sz="2400" b="1">
                <a:solidFill>
                  <a:srgbClr val="FFFF00"/>
                </a:solidFill>
                <a:latin typeface="Times New Roman" pitchFamily="18" charset="0"/>
                <a:ea typeface="標楷體" pitchFamily="65" charset="-120"/>
              </a:rPr>
              <a:t>(Dialog)</a:t>
            </a:r>
            <a:endParaRPr lang="en-US" altLang="zh-TW" sz="2400" b="1">
              <a:solidFill>
                <a:srgbClr val="000000"/>
              </a:solidFill>
              <a:latin typeface="Times New Roman" pitchFamily="18" charset="0"/>
              <a:ea typeface="標楷體" pitchFamily="65" charset="-120"/>
            </a:endParaRPr>
          </a:p>
        </p:txBody>
      </p:sp>
      <p:sp>
        <p:nvSpPr>
          <p:cNvPr id="503815" name="Freeform 6"/>
          <p:cNvSpPr>
            <a:spLocks/>
          </p:cNvSpPr>
          <p:nvPr/>
        </p:nvSpPr>
        <p:spPr bwMode="auto">
          <a:xfrm>
            <a:off x="2378075" y="2090738"/>
            <a:ext cx="3440113" cy="1587"/>
          </a:xfrm>
          <a:custGeom>
            <a:avLst/>
            <a:gdLst>
              <a:gd name="T0" fmla="*/ 2147483647 w 3580"/>
              <a:gd name="T1" fmla="*/ 0 h 1"/>
              <a:gd name="T2" fmla="*/ 0 w 3580"/>
              <a:gd name="T3" fmla="*/ 0 h 1"/>
              <a:gd name="T4" fmla="*/ 0 60000 65536"/>
              <a:gd name="T5" fmla="*/ 0 60000 65536"/>
              <a:gd name="T6" fmla="*/ 0 w 3580"/>
              <a:gd name="T7" fmla="*/ 0 h 1"/>
              <a:gd name="T8" fmla="*/ 3580 w 3580"/>
              <a:gd name="T9" fmla="*/ 1 h 1"/>
            </a:gdLst>
            <a:ahLst/>
            <a:cxnLst>
              <a:cxn ang="T4">
                <a:pos x="T0" y="T1"/>
              </a:cxn>
              <a:cxn ang="T5">
                <a:pos x="T2" y="T3"/>
              </a:cxn>
            </a:cxnLst>
            <a:rect l="T6" t="T7" r="T8" b="T9"/>
            <a:pathLst>
              <a:path w="3580" h="1">
                <a:moveTo>
                  <a:pt x="3580" y="0"/>
                </a:moveTo>
                <a:lnTo>
                  <a:pt x="0" y="0"/>
                </a:lnTo>
              </a:path>
            </a:pathLst>
          </a:custGeom>
          <a:noFill/>
          <a:ln w="9525">
            <a:solidFill>
              <a:srgbClr val="FFFF00"/>
            </a:solidFill>
            <a:round/>
            <a:headEnd/>
            <a:tailEnd/>
          </a:ln>
        </p:spPr>
        <p:txBody>
          <a:bodyPr wrap="none" tIns="0" bIns="0" anchor="ctr"/>
          <a:lstStyle/>
          <a:p>
            <a:endParaRPr lang="zh-TW" altLang="en-US"/>
          </a:p>
        </p:txBody>
      </p:sp>
      <p:sp>
        <p:nvSpPr>
          <p:cNvPr id="503816" name="Freeform 7"/>
          <p:cNvSpPr>
            <a:spLocks/>
          </p:cNvSpPr>
          <p:nvPr/>
        </p:nvSpPr>
        <p:spPr bwMode="auto">
          <a:xfrm>
            <a:off x="2365375" y="4791075"/>
            <a:ext cx="3460750" cy="3175"/>
          </a:xfrm>
          <a:custGeom>
            <a:avLst/>
            <a:gdLst>
              <a:gd name="T0" fmla="*/ 2147483647 w 3601"/>
              <a:gd name="T1" fmla="*/ 0 h 3"/>
              <a:gd name="T2" fmla="*/ 0 w 3601"/>
              <a:gd name="T3" fmla="*/ 2147483647 h 3"/>
              <a:gd name="T4" fmla="*/ 0 60000 65536"/>
              <a:gd name="T5" fmla="*/ 0 60000 65536"/>
              <a:gd name="T6" fmla="*/ 0 w 3601"/>
              <a:gd name="T7" fmla="*/ 0 h 3"/>
              <a:gd name="T8" fmla="*/ 3601 w 3601"/>
              <a:gd name="T9" fmla="*/ 3 h 3"/>
            </a:gdLst>
            <a:ahLst/>
            <a:cxnLst>
              <a:cxn ang="T4">
                <a:pos x="T0" y="T1"/>
              </a:cxn>
              <a:cxn ang="T5">
                <a:pos x="T2" y="T3"/>
              </a:cxn>
            </a:cxnLst>
            <a:rect l="T6" t="T7" r="T8" b="T9"/>
            <a:pathLst>
              <a:path w="3601" h="3">
                <a:moveTo>
                  <a:pt x="3601" y="0"/>
                </a:moveTo>
                <a:lnTo>
                  <a:pt x="0" y="3"/>
                </a:lnTo>
              </a:path>
            </a:pathLst>
          </a:custGeom>
          <a:noFill/>
          <a:ln w="9525">
            <a:solidFill>
              <a:srgbClr val="FFFF00"/>
            </a:solidFill>
            <a:round/>
            <a:headEnd/>
            <a:tailEnd/>
          </a:ln>
        </p:spPr>
        <p:txBody>
          <a:bodyPr wrap="none" tIns="0" bIns="0" anchor="ctr"/>
          <a:lstStyle/>
          <a:p>
            <a:endParaRPr lang="zh-TW" altLang="en-US"/>
          </a:p>
        </p:txBody>
      </p:sp>
      <p:sp>
        <p:nvSpPr>
          <p:cNvPr id="503817" name="Freeform 8"/>
          <p:cNvSpPr>
            <a:spLocks/>
          </p:cNvSpPr>
          <p:nvPr/>
        </p:nvSpPr>
        <p:spPr bwMode="auto">
          <a:xfrm>
            <a:off x="5826125" y="2090738"/>
            <a:ext cx="4763" cy="2681287"/>
          </a:xfrm>
          <a:custGeom>
            <a:avLst/>
            <a:gdLst>
              <a:gd name="T0" fmla="*/ 0 w 5"/>
              <a:gd name="T1" fmla="*/ 0 h 2707"/>
              <a:gd name="T2" fmla="*/ 2147483647 w 5"/>
              <a:gd name="T3" fmla="*/ 2147483647 h 2707"/>
              <a:gd name="T4" fmla="*/ 0 60000 65536"/>
              <a:gd name="T5" fmla="*/ 0 60000 65536"/>
              <a:gd name="T6" fmla="*/ 0 w 5"/>
              <a:gd name="T7" fmla="*/ 0 h 2707"/>
              <a:gd name="T8" fmla="*/ 5 w 5"/>
              <a:gd name="T9" fmla="*/ 2707 h 2707"/>
            </a:gdLst>
            <a:ahLst/>
            <a:cxnLst>
              <a:cxn ang="T4">
                <a:pos x="T0" y="T1"/>
              </a:cxn>
              <a:cxn ang="T5">
                <a:pos x="T2" y="T3"/>
              </a:cxn>
            </a:cxnLst>
            <a:rect l="T6" t="T7" r="T8" b="T9"/>
            <a:pathLst>
              <a:path w="5" h="2707">
                <a:moveTo>
                  <a:pt x="0" y="0"/>
                </a:moveTo>
                <a:lnTo>
                  <a:pt x="5" y="2707"/>
                </a:lnTo>
              </a:path>
            </a:pathLst>
          </a:custGeom>
          <a:noFill/>
          <a:ln w="9525">
            <a:solidFill>
              <a:srgbClr val="FFFF00"/>
            </a:solidFill>
            <a:round/>
            <a:headEnd/>
            <a:tailEnd/>
          </a:ln>
        </p:spPr>
        <p:txBody>
          <a:bodyPr wrap="none" tIns="0" bIns="0" anchor="ctr"/>
          <a:lstStyle/>
          <a:p>
            <a:endParaRPr lang="zh-TW" altLang="en-US"/>
          </a:p>
        </p:txBody>
      </p:sp>
      <p:sp>
        <p:nvSpPr>
          <p:cNvPr id="503818" name="Freeform 9"/>
          <p:cNvSpPr>
            <a:spLocks/>
          </p:cNvSpPr>
          <p:nvPr/>
        </p:nvSpPr>
        <p:spPr bwMode="auto">
          <a:xfrm>
            <a:off x="2365375" y="3443288"/>
            <a:ext cx="3449638" cy="7937"/>
          </a:xfrm>
          <a:custGeom>
            <a:avLst/>
            <a:gdLst>
              <a:gd name="T0" fmla="*/ 2147483647 w 3589"/>
              <a:gd name="T1" fmla="*/ 0 h 8"/>
              <a:gd name="T2" fmla="*/ 0 w 3589"/>
              <a:gd name="T3" fmla="*/ 2147483647 h 8"/>
              <a:gd name="T4" fmla="*/ 0 60000 65536"/>
              <a:gd name="T5" fmla="*/ 0 60000 65536"/>
              <a:gd name="T6" fmla="*/ 0 w 3589"/>
              <a:gd name="T7" fmla="*/ 0 h 8"/>
              <a:gd name="T8" fmla="*/ 3589 w 3589"/>
              <a:gd name="T9" fmla="*/ 8 h 8"/>
            </a:gdLst>
            <a:ahLst/>
            <a:cxnLst>
              <a:cxn ang="T4">
                <a:pos x="T0" y="T1"/>
              </a:cxn>
              <a:cxn ang="T5">
                <a:pos x="T2" y="T3"/>
              </a:cxn>
            </a:cxnLst>
            <a:rect l="T6" t="T7" r="T8" b="T9"/>
            <a:pathLst>
              <a:path w="3589" h="8">
                <a:moveTo>
                  <a:pt x="3589" y="0"/>
                </a:moveTo>
                <a:lnTo>
                  <a:pt x="0" y="8"/>
                </a:lnTo>
              </a:path>
            </a:pathLst>
          </a:custGeom>
          <a:noFill/>
          <a:ln w="9525">
            <a:solidFill>
              <a:srgbClr val="FFFF00"/>
            </a:solidFill>
            <a:round/>
            <a:headEnd/>
            <a:tailEnd/>
          </a:ln>
        </p:spPr>
        <p:txBody>
          <a:bodyPr wrap="none" tIns="0" bIns="0" anchor="ctr"/>
          <a:lstStyle/>
          <a:p>
            <a:endParaRPr lang="zh-TW" altLang="en-US"/>
          </a:p>
        </p:txBody>
      </p:sp>
      <p:sp>
        <p:nvSpPr>
          <p:cNvPr id="503819" name="Freeform 10"/>
          <p:cNvSpPr>
            <a:spLocks/>
          </p:cNvSpPr>
          <p:nvPr/>
        </p:nvSpPr>
        <p:spPr bwMode="auto">
          <a:xfrm>
            <a:off x="4095750" y="2095500"/>
            <a:ext cx="3175" cy="2673350"/>
          </a:xfrm>
          <a:custGeom>
            <a:avLst/>
            <a:gdLst>
              <a:gd name="T0" fmla="*/ 2147483647 w 4"/>
              <a:gd name="T1" fmla="*/ 0 h 3050"/>
              <a:gd name="T2" fmla="*/ 0 w 4"/>
              <a:gd name="T3" fmla="*/ 2147483647 h 3050"/>
              <a:gd name="T4" fmla="*/ 0 60000 65536"/>
              <a:gd name="T5" fmla="*/ 0 60000 65536"/>
              <a:gd name="T6" fmla="*/ 0 w 4"/>
              <a:gd name="T7" fmla="*/ 0 h 3050"/>
              <a:gd name="T8" fmla="*/ 4 w 4"/>
              <a:gd name="T9" fmla="*/ 3050 h 3050"/>
            </a:gdLst>
            <a:ahLst/>
            <a:cxnLst>
              <a:cxn ang="T4">
                <a:pos x="T0" y="T1"/>
              </a:cxn>
              <a:cxn ang="T5">
                <a:pos x="T2" y="T3"/>
              </a:cxn>
            </a:cxnLst>
            <a:rect l="T6" t="T7" r="T8" b="T9"/>
            <a:pathLst>
              <a:path w="4" h="3050">
                <a:moveTo>
                  <a:pt x="4" y="0"/>
                </a:moveTo>
                <a:lnTo>
                  <a:pt x="0" y="3050"/>
                </a:lnTo>
              </a:path>
            </a:pathLst>
          </a:custGeom>
          <a:noFill/>
          <a:ln w="9525">
            <a:solidFill>
              <a:srgbClr val="FFFF00"/>
            </a:solidFill>
            <a:round/>
            <a:headEnd/>
            <a:tailEnd/>
          </a:ln>
        </p:spPr>
        <p:txBody>
          <a:bodyPr wrap="none" tIns="0" bIns="0" anchor="ctr"/>
          <a:lstStyle/>
          <a:p>
            <a:endParaRPr lang="zh-TW" altLang="en-US"/>
          </a:p>
        </p:txBody>
      </p:sp>
      <p:sp>
        <p:nvSpPr>
          <p:cNvPr id="503820" name="Freeform 11"/>
          <p:cNvSpPr>
            <a:spLocks/>
          </p:cNvSpPr>
          <p:nvPr/>
        </p:nvSpPr>
        <p:spPr bwMode="auto">
          <a:xfrm>
            <a:off x="2382838" y="2095500"/>
            <a:ext cx="3175" cy="2708275"/>
          </a:xfrm>
          <a:custGeom>
            <a:avLst/>
            <a:gdLst>
              <a:gd name="T0" fmla="*/ 0 w 5"/>
              <a:gd name="T1" fmla="*/ 0 h 2735"/>
              <a:gd name="T2" fmla="*/ 2147483647 w 5"/>
              <a:gd name="T3" fmla="*/ 2147483647 h 2735"/>
              <a:gd name="T4" fmla="*/ 0 60000 65536"/>
              <a:gd name="T5" fmla="*/ 0 60000 65536"/>
              <a:gd name="T6" fmla="*/ 0 w 5"/>
              <a:gd name="T7" fmla="*/ 0 h 2735"/>
              <a:gd name="T8" fmla="*/ 5 w 5"/>
              <a:gd name="T9" fmla="*/ 2735 h 2735"/>
            </a:gdLst>
            <a:ahLst/>
            <a:cxnLst>
              <a:cxn ang="T4">
                <a:pos x="T0" y="T1"/>
              </a:cxn>
              <a:cxn ang="T5">
                <a:pos x="T2" y="T3"/>
              </a:cxn>
            </a:cxnLst>
            <a:rect l="T6" t="T7" r="T8" b="T9"/>
            <a:pathLst>
              <a:path w="5" h="2735">
                <a:moveTo>
                  <a:pt x="0" y="0"/>
                </a:moveTo>
                <a:lnTo>
                  <a:pt x="5" y="2735"/>
                </a:lnTo>
              </a:path>
            </a:pathLst>
          </a:custGeom>
          <a:noFill/>
          <a:ln w="9525">
            <a:solidFill>
              <a:srgbClr val="FFFF00"/>
            </a:solidFill>
            <a:round/>
            <a:headEnd/>
            <a:tailEnd/>
          </a:ln>
        </p:spPr>
        <p:txBody>
          <a:bodyPr wrap="none" tIns="0" bIns="0" anchor="ctr"/>
          <a:lstStyle/>
          <a:p>
            <a:endParaRPr lang="zh-TW" altLang="en-US"/>
          </a:p>
        </p:txBody>
      </p:sp>
      <p:grpSp>
        <p:nvGrpSpPr>
          <p:cNvPr id="2" name="Group 38"/>
          <p:cNvGrpSpPr>
            <a:grpSpLocks/>
          </p:cNvGrpSpPr>
          <p:nvPr/>
        </p:nvGrpSpPr>
        <p:grpSpPr bwMode="auto">
          <a:xfrm>
            <a:off x="2387600" y="2093913"/>
            <a:ext cx="3433763" cy="2743200"/>
            <a:chOff x="1504" y="1319"/>
            <a:chExt cx="2163" cy="1728"/>
          </a:xfrm>
        </p:grpSpPr>
        <p:sp>
          <p:nvSpPr>
            <p:cNvPr id="503829" name="Arc 20"/>
            <p:cNvSpPr>
              <a:spLocks/>
            </p:cNvSpPr>
            <p:nvPr/>
          </p:nvSpPr>
          <p:spPr bwMode="auto">
            <a:xfrm flipV="1">
              <a:off x="2584" y="2166"/>
              <a:ext cx="144" cy="13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a:tailEnd/>
            </a:ln>
          </p:spPr>
          <p:txBody>
            <a:bodyPr wrap="none" tIns="0" bIns="0" anchor="ctr"/>
            <a:lstStyle/>
            <a:p>
              <a:endParaRPr lang="zh-TW" altLang="en-US"/>
            </a:p>
          </p:txBody>
        </p:sp>
        <p:grpSp>
          <p:nvGrpSpPr>
            <p:cNvPr id="3" name="Group 37"/>
            <p:cNvGrpSpPr>
              <a:grpSpLocks/>
            </p:cNvGrpSpPr>
            <p:nvPr/>
          </p:nvGrpSpPr>
          <p:grpSpPr bwMode="auto">
            <a:xfrm>
              <a:off x="1504" y="1319"/>
              <a:ext cx="2163" cy="1728"/>
              <a:chOff x="1504" y="1319"/>
              <a:chExt cx="2163" cy="1728"/>
            </a:xfrm>
          </p:grpSpPr>
          <p:sp>
            <p:nvSpPr>
              <p:cNvPr id="503831" name="Arc 12"/>
              <p:cNvSpPr>
                <a:spLocks/>
              </p:cNvSpPr>
              <p:nvPr/>
            </p:nvSpPr>
            <p:spPr bwMode="auto">
              <a:xfrm rot="5390451" flipV="1">
                <a:off x="2372" y="2087"/>
                <a:ext cx="133" cy="28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a:tailEnd/>
              </a:ln>
            </p:spPr>
            <p:txBody>
              <a:bodyPr wrap="none" tIns="0" bIns="0" anchor="ctr"/>
              <a:lstStyle/>
              <a:p>
                <a:endParaRPr lang="zh-TW" altLang="en-US"/>
              </a:p>
            </p:txBody>
          </p:sp>
          <p:sp>
            <p:nvSpPr>
              <p:cNvPr id="503832" name="Arc 17"/>
              <p:cNvSpPr>
                <a:spLocks/>
              </p:cNvSpPr>
              <p:nvPr/>
            </p:nvSpPr>
            <p:spPr bwMode="auto">
              <a:xfrm rot="5390451" flipV="1">
                <a:off x="2239" y="2080"/>
                <a:ext cx="259" cy="43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a:tailEnd/>
              </a:ln>
            </p:spPr>
            <p:txBody>
              <a:bodyPr wrap="none" tIns="0" bIns="0" anchor="ctr"/>
              <a:lstStyle/>
              <a:p>
                <a:endParaRPr lang="zh-TW" altLang="en-US"/>
              </a:p>
            </p:txBody>
          </p:sp>
          <p:sp>
            <p:nvSpPr>
              <p:cNvPr id="503833" name="Arc 19"/>
              <p:cNvSpPr>
                <a:spLocks/>
              </p:cNvSpPr>
              <p:nvPr/>
            </p:nvSpPr>
            <p:spPr bwMode="auto">
              <a:xfrm rot="5390451" flipV="1">
                <a:off x="1963" y="2066"/>
                <a:ext cx="521" cy="72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type="triangle" w="med" len="med"/>
                <a:tailEnd/>
              </a:ln>
            </p:spPr>
            <p:txBody>
              <a:bodyPr wrap="none" tIns="0" bIns="0" anchor="ctr"/>
              <a:lstStyle/>
              <a:p>
                <a:endParaRPr lang="zh-TW" altLang="en-US"/>
              </a:p>
            </p:txBody>
          </p:sp>
          <p:grpSp>
            <p:nvGrpSpPr>
              <p:cNvPr id="4" name="Group 36"/>
              <p:cNvGrpSpPr>
                <a:grpSpLocks/>
              </p:cNvGrpSpPr>
              <p:nvPr/>
            </p:nvGrpSpPr>
            <p:grpSpPr bwMode="auto">
              <a:xfrm>
                <a:off x="1504" y="1319"/>
                <a:ext cx="2163" cy="1728"/>
                <a:chOff x="1504" y="1319"/>
                <a:chExt cx="2163" cy="1728"/>
              </a:xfrm>
            </p:grpSpPr>
            <p:sp>
              <p:nvSpPr>
                <p:cNvPr id="503835" name="Arc 13"/>
                <p:cNvSpPr>
                  <a:spLocks/>
                </p:cNvSpPr>
                <p:nvPr/>
              </p:nvSpPr>
              <p:spPr bwMode="auto">
                <a:xfrm rot="5390451" flipH="1" flipV="1">
                  <a:off x="2522" y="1958"/>
                  <a:ext cx="130" cy="289"/>
                </a:xfrm>
                <a:custGeom>
                  <a:avLst/>
                  <a:gdLst>
                    <a:gd name="T0" fmla="*/ 0 w 21600"/>
                    <a:gd name="T1" fmla="*/ 0 h 43196"/>
                    <a:gd name="T2" fmla="*/ 0 w 21600"/>
                    <a:gd name="T3" fmla="*/ 0 h 43196"/>
                    <a:gd name="T4" fmla="*/ 0 w 21600"/>
                    <a:gd name="T5" fmla="*/ 0 h 43196"/>
                    <a:gd name="T6" fmla="*/ 0 60000 65536"/>
                    <a:gd name="T7" fmla="*/ 0 60000 65536"/>
                    <a:gd name="T8" fmla="*/ 0 60000 65536"/>
                    <a:gd name="T9" fmla="*/ 0 w 21600"/>
                    <a:gd name="T10" fmla="*/ 0 h 43196"/>
                    <a:gd name="T11" fmla="*/ 21600 w 21600"/>
                    <a:gd name="T12" fmla="*/ 43196 h 43196"/>
                  </a:gdLst>
                  <a:ahLst/>
                  <a:cxnLst>
                    <a:cxn ang="T6">
                      <a:pos x="T0" y="T1"/>
                    </a:cxn>
                    <a:cxn ang="T7">
                      <a:pos x="T2" y="T3"/>
                    </a:cxn>
                    <a:cxn ang="T8">
                      <a:pos x="T4" y="T5"/>
                    </a:cxn>
                  </a:cxnLst>
                  <a:rect l="T9" t="T10" r="T11" b="T12"/>
                  <a:pathLst>
                    <a:path w="21600" h="43196" fill="none" extrusionOk="0">
                      <a:moveTo>
                        <a:pt x="-1" y="0"/>
                      </a:moveTo>
                      <a:cubicBezTo>
                        <a:pt x="11929" y="0"/>
                        <a:pt x="21600" y="9670"/>
                        <a:pt x="21600" y="21600"/>
                      </a:cubicBezTo>
                      <a:cubicBezTo>
                        <a:pt x="21600" y="33365"/>
                        <a:pt x="12183" y="42967"/>
                        <a:pt x="419" y="43195"/>
                      </a:cubicBezTo>
                    </a:path>
                    <a:path w="21600" h="43196" stroke="0" extrusionOk="0">
                      <a:moveTo>
                        <a:pt x="-1" y="0"/>
                      </a:moveTo>
                      <a:cubicBezTo>
                        <a:pt x="11929" y="0"/>
                        <a:pt x="21600" y="9670"/>
                        <a:pt x="21600" y="21600"/>
                      </a:cubicBezTo>
                      <a:cubicBezTo>
                        <a:pt x="21600" y="33365"/>
                        <a:pt x="12183" y="42967"/>
                        <a:pt x="419" y="43195"/>
                      </a:cubicBezTo>
                      <a:lnTo>
                        <a:pt x="0" y="21600"/>
                      </a:lnTo>
                      <a:close/>
                    </a:path>
                  </a:pathLst>
                </a:custGeom>
                <a:noFill/>
                <a:ln w="9525">
                  <a:solidFill>
                    <a:srgbClr val="FFFF00"/>
                  </a:solidFill>
                  <a:round/>
                  <a:headEnd/>
                  <a:tailEnd/>
                </a:ln>
              </p:spPr>
              <p:txBody>
                <a:bodyPr wrap="none" tIns="0" bIns="0" anchor="ctr"/>
                <a:lstStyle/>
                <a:p>
                  <a:endParaRPr lang="zh-TW" altLang="en-US"/>
                </a:p>
              </p:txBody>
            </p:sp>
            <p:sp>
              <p:nvSpPr>
                <p:cNvPr id="503836" name="Arc 14"/>
                <p:cNvSpPr>
                  <a:spLocks/>
                </p:cNvSpPr>
                <p:nvPr/>
              </p:nvSpPr>
              <p:spPr bwMode="auto">
                <a:xfrm rot="5390451" flipH="1" flipV="1">
                  <a:off x="2326" y="1876"/>
                  <a:ext cx="520" cy="577"/>
                </a:xfrm>
                <a:custGeom>
                  <a:avLst/>
                  <a:gdLst>
                    <a:gd name="T0" fmla="*/ 0 w 43200"/>
                    <a:gd name="T1" fmla="*/ 0 h 43200"/>
                    <a:gd name="T2" fmla="*/ 0 w 43200"/>
                    <a:gd name="T3" fmla="*/ 0 h 43200"/>
                    <a:gd name="T4" fmla="*/ 0 w 43200"/>
                    <a:gd name="T5" fmla="*/ 0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21454"/>
                        <a:pt x="1" y="21309"/>
                        <a:pt x="4" y="21164"/>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21454"/>
                        <a:pt x="1" y="21309"/>
                        <a:pt x="4" y="21164"/>
                      </a:cubicBezTo>
                      <a:lnTo>
                        <a:pt x="21600" y="21600"/>
                      </a:lnTo>
                      <a:close/>
                    </a:path>
                  </a:pathLst>
                </a:custGeom>
                <a:noFill/>
                <a:ln w="9525">
                  <a:solidFill>
                    <a:srgbClr val="FFFF00"/>
                  </a:solidFill>
                  <a:round/>
                  <a:headEnd/>
                  <a:tailEnd/>
                </a:ln>
              </p:spPr>
              <p:txBody>
                <a:bodyPr wrap="none" tIns="0" bIns="0" anchor="ctr"/>
                <a:lstStyle/>
                <a:p>
                  <a:endParaRPr lang="zh-TW" altLang="en-US"/>
                </a:p>
              </p:txBody>
            </p:sp>
            <p:sp>
              <p:nvSpPr>
                <p:cNvPr id="503837" name="Arc 15"/>
                <p:cNvSpPr>
                  <a:spLocks/>
                </p:cNvSpPr>
                <p:nvPr/>
              </p:nvSpPr>
              <p:spPr bwMode="auto">
                <a:xfrm rot="5390451" flipH="1" flipV="1">
                  <a:off x="2195" y="1733"/>
                  <a:ext cx="781" cy="865"/>
                </a:xfrm>
                <a:custGeom>
                  <a:avLst/>
                  <a:gdLst>
                    <a:gd name="T0" fmla="*/ 0 w 43200"/>
                    <a:gd name="T1" fmla="*/ 0 h 43200"/>
                    <a:gd name="T2" fmla="*/ 0 w 43200"/>
                    <a:gd name="T3" fmla="*/ 0 h 43200"/>
                    <a:gd name="T4" fmla="*/ 0 w 43200"/>
                    <a:gd name="T5" fmla="*/ 0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21552"/>
                        <a:pt x="0" y="21504"/>
                        <a:pt x="0" y="21456"/>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21552"/>
                        <a:pt x="0" y="21504"/>
                        <a:pt x="0" y="21456"/>
                      </a:cubicBezTo>
                      <a:lnTo>
                        <a:pt x="21600" y="21600"/>
                      </a:lnTo>
                      <a:close/>
                    </a:path>
                  </a:pathLst>
                </a:custGeom>
                <a:noFill/>
                <a:ln w="9525">
                  <a:solidFill>
                    <a:srgbClr val="FFFF00"/>
                  </a:solidFill>
                  <a:round/>
                  <a:headEnd/>
                  <a:tailEnd/>
                </a:ln>
              </p:spPr>
              <p:txBody>
                <a:bodyPr wrap="none" tIns="0" bIns="0" anchor="ctr"/>
                <a:lstStyle/>
                <a:p>
                  <a:endParaRPr lang="zh-TW" altLang="en-US"/>
                </a:p>
              </p:txBody>
            </p:sp>
            <p:sp>
              <p:nvSpPr>
                <p:cNvPr id="503838" name="Arc 16"/>
                <p:cNvSpPr>
                  <a:spLocks/>
                </p:cNvSpPr>
                <p:nvPr/>
              </p:nvSpPr>
              <p:spPr bwMode="auto">
                <a:xfrm rot="5390451" flipH="1" flipV="1">
                  <a:off x="2066" y="1589"/>
                  <a:ext cx="1042" cy="1153"/>
                </a:xfrm>
                <a:custGeom>
                  <a:avLst/>
                  <a:gdLst>
                    <a:gd name="T0" fmla="*/ 0 w 43200"/>
                    <a:gd name="T1" fmla="*/ 0 h 43200"/>
                    <a:gd name="T2" fmla="*/ 0 w 43200"/>
                    <a:gd name="T3" fmla="*/ 0 h 43200"/>
                    <a:gd name="T4" fmla="*/ 0 w 43200"/>
                    <a:gd name="T5" fmla="*/ 0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20728"/>
                        <a:pt x="52" y="19858"/>
                        <a:pt x="157" y="18992"/>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1" y="20728"/>
                        <a:pt x="52" y="19858"/>
                        <a:pt x="157" y="18992"/>
                      </a:cubicBezTo>
                      <a:lnTo>
                        <a:pt x="21600" y="21600"/>
                      </a:lnTo>
                      <a:close/>
                    </a:path>
                  </a:pathLst>
                </a:custGeom>
                <a:noFill/>
                <a:ln w="9525">
                  <a:solidFill>
                    <a:srgbClr val="FFFF00"/>
                  </a:solidFill>
                  <a:round/>
                  <a:headEnd/>
                  <a:tailEnd/>
                </a:ln>
              </p:spPr>
              <p:txBody>
                <a:bodyPr wrap="none" tIns="0" bIns="0" anchor="ctr"/>
                <a:lstStyle/>
                <a:p>
                  <a:endParaRPr lang="zh-TW" altLang="en-US"/>
                </a:p>
              </p:txBody>
            </p:sp>
            <p:sp>
              <p:nvSpPr>
                <p:cNvPr id="503839" name="Arc 18"/>
                <p:cNvSpPr>
                  <a:spLocks/>
                </p:cNvSpPr>
                <p:nvPr/>
              </p:nvSpPr>
              <p:spPr bwMode="auto">
                <a:xfrm rot="5390451" flipV="1">
                  <a:off x="2102" y="2073"/>
                  <a:ext cx="390" cy="57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a:tailEnd/>
                </a:ln>
              </p:spPr>
              <p:txBody>
                <a:bodyPr wrap="none" tIns="0" bIns="0" anchor="ctr"/>
                <a:lstStyle/>
                <a:p>
                  <a:endParaRPr lang="zh-TW" altLang="en-US"/>
                </a:p>
              </p:txBody>
            </p:sp>
            <p:sp>
              <p:nvSpPr>
                <p:cNvPr id="503840" name="Text Box 21"/>
                <p:cNvSpPr txBox="1">
                  <a:spLocks noChangeArrowheads="1"/>
                </p:cNvSpPr>
                <p:nvPr/>
              </p:nvSpPr>
              <p:spPr bwMode="auto">
                <a:xfrm>
                  <a:off x="1504" y="2817"/>
                  <a:ext cx="649" cy="230"/>
                </a:xfrm>
                <a:prstGeom prst="rect">
                  <a:avLst/>
                </a:prstGeom>
                <a:noFill/>
                <a:ln w="9525">
                  <a:noFill/>
                  <a:miter lim="800000"/>
                  <a:headEnd/>
                  <a:tailEnd/>
                </a:ln>
              </p:spPr>
              <p:txBody>
                <a:bodyPr tIns="0" bIns="0">
                  <a:spAutoFit/>
                </a:bodyPr>
                <a:lstStyle/>
                <a:p>
                  <a:r>
                    <a:rPr lang="zh-TW" altLang="en-US" sz="2400" b="1">
                      <a:solidFill>
                        <a:srgbClr val="FFFF00"/>
                      </a:solidFill>
                      <a:latin typeface="Times New Roman" pitchFamily="18" charset="0"/>
                      <a:ea typeface="標楷體" pitchFamily="65" charset="-120"/>
                    </a:rPr>
                    <a:t>內化</a:t>
                  </a:r>
                  <a:endParaRPr lang="zh-TW" altLang="en-US" sz="2400" b="1">
                    <a:solidFill>
                      <a:srgbClr val="000000"/>
                    </a:solidFill>
                    <a:latin typeface="Times New Roman" pitchFamily="18" charset="0"/>
                    <a:ea typeface="標楷體" pitchFamily="65" charset="-120"/>
                  </a:endParaRPr>
                </a:p>
              </p:txBody>
            </p:sp>
            <p:sp>
              <p:nvSpPr>
                <p:cNvPr id="503841" name="Text Box 22"/>
                <p:cNvSpPr txBox="1">
                  <a:spLocks noChangeArrowheads="1"/>
                </p:cNvSpPr>
                <p:nvPr/>
              </p:nvSpPr>
              <p:spPr bwMode="auto">
                <a:xfrm>
                  <a:off x="2795" y="2817"/>
                  <a:ext cx="872" cy="230"/>
                </a:xfrm>
                <a:prstGeom prst="rect">
                  <a:avLst/>
                </a:prstGeom>
                <a:noFill/>
                <a:ln w="9525">
                  <a:noFill/>
                  <a:miter lim="800000"/>
                  <a:headEnd/>
                  <a:tailEnd/>
                </a:ln>
              </p:spPr>
              <p:txBody>
                <a:bodyPr tIns="0" bIns="0">
                  <a:spAutoFit/>
                </a:bodyPr>
                <a:lstStyle/>
                <a:p>
                  <a:pPr algn="r"/>
                  <a:r>
                    <a:rPr lang="zh-TW" altLang="en-US" sz="2400" b="1">
                      <a:solidFill>
                        <a:srgbClr val="FFFF00"/>
                      </a:solidFill>
                      <a:latin typeface="Times New Roman" pitchFamily="18" charset="0"/>
                      <a:ea typeface="標楷體" pitchFamily="65" charset="-120"/>
                    </a:rPr>
                    <a:t>組合化</a:t>
                  </a:r>
                  <a:endParaRPr lang="zh-TW" altLang="en-US" sz="2400" b="1">
                    <a:solidFill>
                      <a:srgbClr val="000000"/>
                    </a:solidFill>
                    <a:latin typeface="Times New Roman" pitchFamily="18" charset="0"/>
                    <a:ea typeface="標楷體" pitchFamily="65" charset="-120"/>
                  </a:endParaRPr>
                </a:p>
              </p:txBody>
            </p:sp>
            <p:sp>
              <p:nvSpPr>
                <p:cNvPr id="503842" name="Text Box 23"/>
                <p:cNvSpPr txBox="1">
                  <a:spLocks noChangeArrowheads="1"/>
                </p:cNvSpPr>
                <p:nvPr/>
              </p:nvSpPr>
              <p:spPr bwMode="auto">
                <a:xfrm>
                  <a:off x="3018" y="1319"/>
                  <a:ext cx="649" cy="230"/>
                </a:xfrm>
                <a:prstGeom prst="rect">
                  <a:avLst/>
                </a:prstGeom>
                <a:noFill/>
                <a:ln w="9525">
                  <a:noFill/>
                  <a:miter lim="800000"/>
                  <a:headEnd/>
                  <a:tailEnd/>
                </a:ln>
              </p:spPr>
              <p:txBody>
                <a:bodyPr tIns="0" bIns="0">
                  <a:spAutoFit/>
                </a:bodyPr>
                <a:lstStyle/>
                <a:p>
                  <a:pPr algn="r"/>
                  <a:r>
                    <a:rPr lang="zh-TW" altLang="en-US" sz="2400" b="1">
                      <a:solidFill>
                        <a:srgbClr val="FFFF00"/>
                      </a:solidFill>
                      <a:latin typeface="Times New Roman" pitchFamily="18" charset="0"/>
                      <a:ea typeface="標楷體" pitchFamily="65" charset="-120"/>
                    </a:rPr>
                    <a:t>外化</a:t>
                  </a:r>
                  <a:endParaRPr lang="zh-TW" altLang="en-US" sz="2400" b="1">
                    <a:solidFill>
                      <a:srgbClr val="000000"/>
                    </a:solidFill>
                    <a:latin typeface="Times New Roman" pitchFamily="18" charset="0"/>
                    <a:ea typeface="標楷體" pitchFamily="65" charset="-120"/>
                  </a:endParaRPr>
                </a:p>
              </p:txBody>
            </p:sp>
            <p:sp>
              <p:nvSpPr>
                <p:cNvPr id="503843" name="Text Box 24"/>
                <p:cNvSpPr txBox="1">
                  <a:spLocks noChangeArrowheads="1"/>
                </p:cNvSpPr>
                <p:nvPr/>
              </p:nvSpPr>
              <p:spPr bwMode="auto">
                <a:xfrm>
                  <a:off x="1504" y="1319"/>
                  <a:ext cx="865" cy="230"/>
                </a:xfrm>
                <a:prstGeom prst="rect">
                  <a:avLst/>
                </a:prstGeom>
                <a:noFill/>
                <a:ln w="9525">
                  <a:noFill/>
                  <a:miter lim="800000"/>
                  <a:headEnd/>
                  <a:tailEnd/>
                </a:ln>
              </p:spPr>
              <p:txBody>
                <a:bodyPr tIns="0" bIns="0">
                  <a:spAutoFit/>
                </a:bodyPr>
                <a:lstStyle/>
                <a:p>
                  <a:r>
                    <a:rPr lang="zh-TW" altLang="en-US" sz="2400" b="1">
                      <a:solidFill>
                        <a:srgbClr val="FFFF00"/>
                      </a:solidFill>
                      <a:latin typeface="Times New Roman" pitchFamily="18" charset="0"/>
                      <a:ea typeface="標楷體" pitchFamily="65" charset="-120"/>
                    </a:rPr>
                    <a:t>社會化</a:t>
                  </a:r>
                </a:p>
              </p:txBody>
            </p:sp>
          </p:grpSp>
        </p:grpSp>
      </p:grpSp>
      <p:sp>
        <p:nvSpPr>
          <p:cNvPr id="503822" name="Arc 25"/>
          <p:cNvSpPr>
            <a:spLocks/>
          </p:cNvSpPr>
          <p:nvPr/>
        </p:nvSpPr>
        <p:spPr bwMode="auto">
          <a:xfrm flipV="1">
            <a:off x="5476875" y="4470400"/>
            <a:ext cx="915988" cy="82708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type="triangle" w="med" len="med"/>
            <a:tailEnd/>
          </a:ln>
        </p:spPr>
        <p:txBody>
          <a:bodyPr wrap="none" tIns="0" bIns="0" anchor="ctr"/>
          <a:lstStyle/>
          <a:p>
            <a:endParaRPr lang="zh-TW" altLang="en-US"/>
          </a:p>
        </p:txBody>
      </p:sp>
      <p:sp>
        <p:nvSpPr>
          <p:cNvPr id="503823" name="Arc 26"/>
          <p:cNvSpPr>
            <a:spLocks/>
          </p:cNvSpPr>
          <p:nvPr/>
        </p:nvSpPr>
        <p:spPr bwMode="auto">
          <a:xfrm rot="10800000" flipV="1">
            <a:off x="1816100" y="1579563"/>
            <a:ext cx="912813" cy="8255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type="triangle" w="med" len="med"/>
            <a:tailEnd/>
          </a:ln>
        </p:spPr>
        <p:txBody>
          <a:bodyPr wrap="none" tIns="0" bIns="0" anchor="ctr"/>
          <a:lstStyle/>
          <a:p>
            <a:endParaRPr lang="zh-TW" altLang="en-US"/>
          </a:p>
        </p:txBody>
      </p:sp>
      <p:sp>
        <p:nvSpPr>
          <p:cNvPr id="503824" name="Arc 27"/>
          <p:cNvSpPr>
            <a:spLocks/>
          </p:cNvSpPr>
          <p:nvPr/>
        </p:nvSpPr>
        <p:spPr bwMode="auto">
          <a:xfrm rot="16244644" flipV="1">
            <a:off x="5522119" y="1534319"/>
            <a:ext cx="825500" cy="91598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FF00"/>
            </a:solidFill>
            <a:round/>
            <a:headEnd type="triangle" w="med" len="med"/>
            <a:tailEnd/>
          </a:ln>
        </p:spPr>
        <p:txBody>
          <a:bodyPr rot="10800000" vert="eaVert" wrap="none" tIns="0" bIns="0" anchor="ctr"/>
          <a:lstStyle/>
          <a:p>
            <a:endParaRPr lang="zh-TW" altLang="en-US"/>
          </a:p>
        </p:txBody>
      </p:sp>
      <p:sp>
        <p:nvSpPr>
          <p:cNvPr id="503825" name="Arc 28"/>
          <p:cNvSpPr>
            <a:spLocks/>
          </p:cNvSpPr>
          <p:nvPr/>
        </p:nvSpPr>
        <p:spPr bwMode="auto">
          <a:xfrm rot="5400000" flipV="1">
            <a:off x="1858963" y="4427537"/>
            <a:ext cx="827088" cy="912813"/>
          </a:xfrm>
          <a:custGeom>
            <a:avLst/>
            <a:gdLst>
              <a:gd name="T0" fmla="*/ 0 w 21601"/>
              <a:gd name="T1" fmla="*/ 0 h 21600"/>
              <a:gd name="T2" fmla="*/ 2147483647 w 21601"/>
              <a:gd name="T3" fmla="*/ 2147483647 h 21600"/>
              <a:gd name="T4" fmla="*/ 2147483647 w 21601"/>
              <a:gd name="T5" fmla="*/ 2147483647 h 21600"/>
              <a:gd name="T6" fmla="*/ 0 60000 65536"/>
              <a:gd name="T7" fmla="*/ 0 60000 65536"/>
              <a:gd name="T8" fmla="*/ 0 60000 65536"/>
              <a:gd name="T9" fmla="*/ 0 w 21601"/>
              <a:gd name="T10" fmla="*/ 0 h 21600"/>
              <a:gd name="T11" fmla="*/ 21601 w 21601"/>
              <a:gd name="T12" fmla="*/ 21600 h 21600"/>
            </a:gdLst>
            <a:ahLst/>
            <a:cxnLst>
              <a:cxn ang="T6">
                <a:pos x="T0" y="T1"/>
              </a:cxn>
              <a:cxn ang="T7">
                <a:pos x="T2" y="T3"/>
              </a:cxn>
              <a:cxn ang="T8">
                <a:pos x="T4" y="T5"/>
              </a:cxn>
            </a:cxnLst>
            <a:rect l="T9" t="T10" r="T11" b="T12"/>
            <a:pathLst>
              <a:path w="21601" h="21600" fill="none" extrusionOk="0">
                <a:moveTo>
                  <a:pt x="0" y="0"/>
                </a:moveTo>
                <a:cubicBezTo>
                  <a:pt x="0" y="0"/>
                  <a:pt x="0" y="-1"/>
                  <a:pt x="1" y="0"/>
                </a:cubicBezTo>
                <a:cubicBezTo>
                  <a:pt x="11930" y="0"/>
                  <a:pt x="21601" y="9670"/>
                  <a:pt x="21601" y="21600"/>
                </a:cubicBezTo>
              </a:path>
              <a:path w="21601" h="21600" stroke="0" extrusionOk="0">
                <a:moveTo>
                  <a:pt x="0" y="0"/>
                </a:moveTo>
                <a:cubicBezTo>
                  <a:pt x="0" y="0"/>
                  <a:pt x="0" y="-1"/>
                  <a:pt x="1" y="0"/>
                </a:cubicBezTo>
                <a:cubicBezTo>
                  <a:pt x="11930" y="0"/>
                  <a:pt x="21601" y="9670"/>
                  <a:pt x="21601" y="21600"/>
                </a:cubicBezTo>
                <a:lnTo>
                  <a:pt x="1" y="21600"/>
                </a:lnTo>
                <a:close/>
              </a:path>
            </a:pathLst>
          </a:custGeom>
          <a:noFill/>
          <a:ln w="9525">
            <a:solidFill>
              <a:srgbClr val="FFFF00"/>
            </a:solidFill>
            <a:round/>
            <a:headEnd type="triangle" w="med" len="med"/>
            <a:tailEnd/>
          </a:ln>
        </p:spPr>
        <p:txBody>
          <a:bodyPr wrap="none" tIns="0" bIns="0" anchor="ctr"/>
          <a:lstStyle/>
          <a:p>
            <a:endParaRPr lang="zh-TW" altLang="en-US"/>
          </a:p>
        </p:txBody>
      </p:sp>
      <p:sp>
        <p:nvSpPr>
          <p:cNvPr id="503826" name="Text Box 29"/>
          <p:cNvSpPr txBox="1">
            <a:spLocks noChangeArrowheads="1"/>
          </p:cNvSpPr>
          <p:nvPr/>
        </p:nvSpPr>
        <p:spPr bwMode="auto">
          <a:xfrm>
            <a:off x="381000" y="3130550"/>
            <a:ext cx="2006600" cy="1095375"/>
          </a:xfrm>
          <a:prstGeom prst="rect">
            <a:avLst/>
          </a:prstGeom>
          <a:noFill/>
          <a:ln w="9525">
            <a:noFill/>
            <a:miter lim="800000"/>
            <a:headEnd/>
            <a:tailEnd/>
          </a:ln>
        </p:spPr>
        <p:txBody>
          <a:bodyPr tIns="0" bIns="0">
            <a:spAutoFit/>
          </a:bodyPr>
          <a:lstStyle/>
          <a:p>
            <a:pPr algn="ctr"/>
            <a:r>
              <a:rPr lang="zh-TW" altLang="en-US" sz="2400" b="1">
                <a:solidFill>
                  <a:srgbClr val="FFFF00"/>
                </a:solidFill>
                <a:latin typeface="Times New Roman" pitchFamily="18" charset="0"/>
                <a:ea typeface="標楷體" pitchFamily="65" charset="-120"/>
              </a:rPr>
              <a:t>建立領域</a:t>
            </a:r>
          </a:p>
          <a:p>
            <a:pPr algn="ctr"/>
            <a:r>
              <a:rPr lang="en-US" altLang="zh-TW" sz="2400" b="1">
                <a:solidFill>
                  <a:srgbClr val="FFFF00"/>
                </a:solidFill>
                <a:latin typeface="Times New Roman" pitchFamily="18" charset="0"/>
                <a:ea typeface="標楷體" pitchFamily="65" charset="-120"/>
              </a:rPr>
              <a:t>(Field building)</a:t>
            </a:r>
            <a:endParaRPr lang="en-US" altLang="zh-TW" sz="2400" b="1">
              <a:solidFill>
                <a:srgbClr val="000000"/>
              </a:solidFill>
              <a:latin typeface="Times New Roman" pitchFamily="18" charset="0"/>
              <a:ea typeface="標楷體" pitchFamily="65" charset="-120"/>
            </a:endParaRPr>
          </a:p>
        </p:txBody>
      </p:sp>
      <p:sp>
        <p:nvSpPr>
          <p:cNvPr id="503827" name="Text Box 30"/>
          <p:cNvSpPr txBox="1">
            <a:spLocks noChangeArrowheads="1"/>
          </p:cNvSpPr>
          <p:nvPr/>
        </p:nvSpPr>
        <p:spPr bwMode="auto">
          <a:xfrm>
            <a:off x="2919413" y="4757738"/>
            <a:ext cx="2306637" cy="1095375"/>
          </a:xfrm>
          <a:prstGeom prst="rect">
            <a:avLst/>
          </a:prstGeom>
          <a:noFill/>
          <a:ln w="9525">
            <a:noFill/>
            <a:miter lim="800000"/>
            <a:headEnd/>
            <a:tailEnd/>
          </a:ln>
        </p:spPr>
        <p:txBody>
          <a:bodyPr tIns="0" bIns="0">
            <a:spAutoFit/>
          </a:bodyPr>
          <a:lstStyle/>
          <a:p>
            <a:pPr algn="ctr"/>
            <a:r>
              <a:rPr lang="zh-TW" altLang="en-US" sz="2400" b="1">
                <a:solidFill>
                  <a:srgbClr val="FFFF00"/>
                </a:solidFill>
                <a:latin typeface="Times New Roman" pitchFamily="18" charset="0"/>
                <a:ea typeface="標楷體" pitchFamily="65" charset="-120"/>
              </a:rPr>
              <a:t>做中學</a:t>
            </a:r>
          </a:p>
          <a:p>
            <a:pPr algn="ctr"/>
            <a:r>
              <a:rPr lang="en-US" altLang="zh-TW" sz="2400" b="1">
                <a:solidFill>
                  <a:srgbClr val="FFFF00"/>
                </a:solidFill>
                <a:latin typeface="Times New Roman" pitchFamily="18" charset="0"/>
                <a:ea typeface="標楷體" pitchFamily="65" charset="-120"/>
              </a:rPr>
              <a:t>(Learning by doing)</a:t>
            </a:r>
          </a:p>
        </p:txBody>
      </p:sp>
      <p:sp>
        <p:nvSpPr>
          <p:cNvPr id="503828" name="Text Box 31"/>
          <p:cNvSpPr txBox="1">
            <a:spLocks noChangeArrowheads="1"/>
          </p:cNvSpPr>
          <p:nvPr/>
        </p:nvSpPr>
        <p:spPr bwMode="auto">
          <a:xfrm>
            <a:off x="1295400" y="5867400"/>
            <a:ext cx="6019800" cy="457200"/>
          </a:xfrm>
          <a:prstGeom prst="rect">
            <a:avLst/>
          </a:prstGeom>
          <a:noFill/>
          <a:ln w="9525">
            <a:noFill/>
            <a:miter lim="800000"/>
            <a:headEnd/>
            <a:tailEnd/>
          </a:ln>
        </p:spPr>
        <p:txBody>
          <a:bodyPr>
            <a:spAutoFit/>
          </a:bodyPr>
          <a:lstStyle/>
          <a:p>
            <a:pPr algn="ctr">
              <a:spcBef>
                <a:spcPct val="50000"/>
              </a:spcBef>
            </a:pPr>
            <a:r>
              <a:rPr lang="zh-TW" altLang="en-US" sz="2400">
                <a:solidFill>
                  <a:srgbClr val="FFFF00"/>
                </a:solidFill>
                <a:latin typeface="Times New Roman" pitchFamily="18" charset="0"/>
                <a:ea typeface="標楷體" pitchFamily="65" charset="-120"/>
              </a:rPr>
              <a:t>（資料來源：</a:t>
            </a:r>
            <a:r>
              <a:rPr lang="en-US" altLang="zh-TW" sz="2400">
                <a:solidFill>
                  <a:srgbClr val="FFFF00"/>
                </a:solidFill>
                <a:latin typeface="Times New Roman" pitchFamily="18" charset="0"/>
                <a:ea typeface="標楷體" pitchFamily="65" charset="-120"/>
              </a:rPr>
              <a:t>Nonaka </a:t>
            </a:r>
            <a:r>
              <a:rPr lang="en-US" altLang="zh-TW" sz="2400" i="1">
                <a:solidFill>
                  <a:srgbClr val="FFFF00"/>
                </a:solidFill>
                <a:latin typeface="Times New Roman" pitchFamily="18" charset="0"/>
                <a:ea typeface="標楷體" pitchFamily="65" charset="-120"/>
              </a:rPr>
              <a:t>et al</a:t>
            </a:r>
            <a:r>
              <a:rPr lang="en-US" altLang="zh-TW" sz="2400">
                <a:solidFill>
                  <a:srgbClr val="FFFF00"/>
                </a:solidFill>
                <a:latin typeface="Times New Roman" pitchFamily="18" charset="0"/>
                <a:ea typeface="標楷體" pitchFamily="65" charset="-120"/>
              </a:rPr>
              <a:t>.,1996</a:t>
            </a:r>
            <a:r>
              <a:rPr lang="zh-TW" altLang="en-US" sz="2400">
                <a:solidFill>
                  <a:srgbClr val="FFFF00"/>
                </a:solidFill>
                <a:latin typeface="Times New Roman" pitchFamily="18" charset="0"/>
                <a:ea typeface="標楷體" pitchFamily="65" charset="-12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80851DA5-678C-4A0D-90CD-001F7FA3AD00}" type="slidenum">
              <a:rPr lang="en-US" altLang="zh-TW"/>
              <a:pPr>
                <a:defRPr/>
              </a:pPr>
              <a:t>7</a:t>
            </a:fld>
            <a:endParaRPr lang="en-US" altLang="zh-TW"/>
          </a:p>
        </p:txBody>
      </p:sp>
      <p:sp>
        <p:nvSpPr>
          <p:cNvPr id="1910790" name="Rectangle 6"/>
          <p:cNvSpPr>
            <a:spLocks noGrp="1" noChangeArrowheads="1"/>
          </p:cNvSpPr>
          <p:nvPr>
            <p:ph type="title"/>
          </p:nvPr>
        </p:nvSpPr>
        <p:spPr/>
        <p:txBody>
          <a:bodyPr/>
          <a:lstStyle/>
          <a:p>
            <a:pPr eaLnBrk="1" hangingPunct="1">
              <a:defRPr/>
            </a:pPr>
            <a:r>
              <a:rPr lang="zh-TW" altLang="en-US" smtClean="0"/>
              <a:t>慈濟的知識螺旋</a:t>
            </a:r>
          </a:p>
        </p:txBody>
      </p:sp>
      <p:pic>
        <p:nvPicPr>
          <p:cNvPr id="504836" name="Picture 5"/>
          <p:cNvPicPr>
            <a:picLocks noGrp="1" noChangeAspect="1" noChangeArrowheads="1"/>
          </p:cNvPicPr>
          <p:nvPr>
            <p:ph idx="1"/>
          </p:nvPr>
        </p:nvPicPr>
        <p:blipFill>
          <a:blip r:embed="rId2"/>
          <a:srcRect/>
          <a:stretch>
            <a:fillRect/>
          </a:stretch>
        </p:blipFill>
        <p:spPr>
          <a:xfrm>
            <a:off x="2160588" y="863600"/>
            <a:ext cx="4662487" cy="5356225"/>
          </a:xfrm>
          <a:noFill/>
        </p:spPr>
      </p:pic>
      <p:sp>
        <p:nvSpPr>
          <p:cNvPr id="504837" name="Text Box 8"/>
          <p:cNvSpPr txBox="1">
            <a:spLocks noChangeArrowheads="1"/>
          </p:cNvSpPr>
          <p:nvPr/>
        </p:nvSpPr>
        <p:spPr bwMode="auto">
          <a:xfrm>
            <a:off x="3446463" y="6219825"/>
            <a:ext cx="2139950" cy="304800"/>
          </a:xfrm>
          <a:prstGeom prst="rect">
            <a:avLst/>
          </a:prstGeom>
          <a:noFill/>
          <a:ln w="9525">
            <a:noFill/>
            <a:miter lim="800000"/>
            <a:headEnd/>
            <a:tailEnd/>
          </a:ln>
        </p:spPr>
        <p:txBody>
          <a:bodyPr wrap="none">
            <a:spAutoFit/>
          </a:bodyPr>
          <a:lstStyle/>
          <a:p>
            <a:r>
              <a:rPr lang="zh-TW" altLang="en-US" sz="1400">
                <a:latin typeface="Times New Roman" pitchFamily="18" charset="0"/>
                <a:ea typeface="標楷體" pitchFamily="65" charset="-120"/>
              </a:rPr>
              <a:t>資料來源：郭素芳，</a:t>
            </a:r>
            <a:r>
              <a:rPr lang="en-US" altLang="zh-TW" sz="1400">
                <a:latin typeface="Times New Roman" pitchFamily="18" charset="0"/>
                <a:ea typeface="標楷體" pitchFamily="65" charset="-120"/>
              </a:rPr>
              <a:t>2000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投影片編號版面配置區 5"/>
          <p:cNvSpPr>
            <a:spLocks noGrp="1"/>
          </p:cNvSpPr>
          <p:nvPr>
            <p:ph type="sldNum" sz="quarter" idx="12"/>
          </p:nvPr>
        </p:nvSpPr>
        <p:spPr/>
        <p:txBody>
          <a:bodyPr/>
          <a:lstStyle/>
          <a:p>
            <a:pPr>
              <a:defRPr/>
            </a:pPr>
            <a:fld id="{EB246A3C-F4D7-4DB6-AA32-7CE9F7032833}" type="slidenum">
              <a:rPr lang="en-US" altLang="zh-TW"/>
              <a:pPr>
                <a:defRPr/>
              </a:pPr>
              <a:t>8</a:t>
            </a:fld>
            <a:endParaRPr lang="en-US" altLang="zh-TW"/>
          </a:p>
        </p:txBody>
      </p:sp>
      <p:sp>
        <p:nvSpPr>
          <p:cNvPr id="1623062" name="AutoShape 22"/>
          <p:cNvSpPr>
            <a:spLocks noChangeArrowheads="1"/>
          </p:cNvSpPr>
          <p:nvPr/>
        </p:nvSpPr>
        <p:spPr bwMode="auto">
          <a:xfrm rot="10800000" flipH="1">
            <a:off x="2967038" y="5153025"/>
            <a:ext cx="3721100" cy="625475"/>
          </a:xfrm>
          <a:prstGeom prst="wedgeRoundRectCallout">
            <a:avLst>
              <a:gd name="adj1" fmla="val -20880"/>
              <a:gd name="adj2" fmla="val 66667"/>
              <a:gd name="adj3" fmla="val 16667"/>
            </a:avLst>
          </a:prstGeom>
          <a:solidFill>
            <a:srgbClr val="FFFF00"/>
          </a:solidFill>
          <a:ln w="12700">
            <a:solidFill>
              <a:schemeClr val="tx1"/>
            </a:solidFill>
            <a:miter lim="800000"/>
            <a:headEnd/>
            <a:tailEnd/>
          </a:ln>
        </p:spPr>
        <p:txBody>
          <a:bodyPr rot="10800000" wrap="none" lIns="92075" tIns="46038" rIns="92075" bIns="46038" anchor="ctr"/>
          <a:lstStyle/>
          <a:p>
            <a:pPr algn="ctr" defTabSz="762000"/>
            <a:r>
              <a:rPr lang="zh-TW" altLang="en-US" sz="1600" b="1">
                <a:solidFill>
                  <a:schemeClr val="bg2"/>
                </a:solidFill>
                <a:latin typeface="標楷體" pitchFamily="65" charset="-120"/>
                <a:ea typeface="標楷體" pitchFamily="65" charset="-120"/>
              </a:rPr>
              <a:t>知識的轉換是從個人層次累積至</a:t>
            </a:r>
          </a:p>
          <a:p>
            <a:pPr algn="ctr" defTabSz="762000"/>
            <a:r>
              <a:rPr lang="zh-TW" altLang="en-US" sz="1600" b="1">
                <a:solidFill>
                  <a:schemeClr val="bg2"/>
                </a:solidFill>
                <a:latin typeface="標楷體" pitchFamily="65" charset="-120"/>
                <a:ea typeface="標楷體" pitchFamily="65" charset="-120"/>
              </a:rPr>
              <a:t>小組層次再轉化為組織層次的架構</a:t>
            </a:r>
          </a:p>
        </p:txBody>
      </p:sp>
      <p:sp>
        <p:nvSpPr>
          <p:cNvPr id="1623070" name="Rectangle 30"/>
          <p:cNvSpPr>
            <a:spLocks noGrp="1" noChangeArrowheads="1"/>
          </p:cNvSpPr>
          <p:nvPr>
            <p:ph type="title"/>
          </p:nvPr>
        </p:nvSpPr>
        <p:spPr/>
        <p:txBody>
          <a:bodyPr/>
          <a:lstStyle/>
          <a:p>
            <a:pPr eaLnBrk="1" hangingPunct="1">
              <a:defRPr/>
            </a:pPr>
            <a:r>
              <a:rPr lang="zh-TW" altLang="en-US" smtClean="0"/>
              <a:t>知識創新模式</a:t>
            </a:r>
          </a:p>
        </p:txBody>
      </p:sp>
      <p:grpSp>
        <p:nvGrpSpPr>
          <p:cNvPr id="2" name="Group 33"/>
          <p:cNvGrpSpPr>
            <a:grpSpLocks/>
          </p:cNvGrpSpPr>
          <p:nvPr/>
        </p:nvGrpSpPr>
        <p:grpSpPr bwMode="auto">
          <a:xfrm>
            <a:off x="1827213" y="1089025"/>
            <a:ext cx="4914900" cy="4060825"/>
            <a:chOff x="867" y="686"/>
            <a:chExt cx="3096" cy="2558"/>
          </a:xfrm>
        </p:grpSpPr>
        <p:sp>
          <p:nvSpPr>
            <p:cNvPr id="505863" name="Rectangle 2"/>
            <p:cNvSpPr>
              <a:spLocks noChangeArrowheads="1"/>
            </p:cNvSpPr>
            <p:nvPr/>
          </p:nvSpPr>
          <p:spPr bwMode="auto">
            <a:xfrm>
              <a:off x="1729" y="1327"/>
              <a:ext cx="808" cy="808"/>
            </a:xfrm>
            <a:prstGeom prst="rect">
              <a:avLst/>
            </a:prstGeom>
            <a:solidFill>
              <a:srgbClr val="FF3300"/>
            </a:solidFill>
            <a:ln w="12700">
              <a:solidFill>
                <a:schemeClr val="tx1"/>
              </a:solidFill>
              <a:miter lim="800000"/>
              <a:headEnd/>
              <a:tailEnd/>
            </a:ln>
          </p:spPr>
          <p:txBody>
            <a:bodyPr wrap="none" anchor="ctr"/>
            <a:lstStyle/>
            <a:p>
              <a:endParaRPr lang="zh-TW" altLang="en-US"/>
            </a:p>
          </p:txBody>
        </p:sp>
        <p:sp>
          <p:nvSpPr>
            <p:cNvPr id="505864" name="Rectangle 3"/>
            <p:cNvSpPr>
              <a:spLocks noChangeArrowheads="1"/>
            </p:cNvSpPr>
            <p:nvPr/>
          </p:nvSpPr>
          <p:spPr bwMode="auto">
            <a:xfrm>
              <a:off x="2545" y="1327"/>
              <a:ext cx="808" cy="808"/>
            </a:xfrm>
            <a:prstGeom prst="rect">
              <a:avLst/>
            </a:prstGeom>
            <a:solidFill>
              <a:schemeClr val="tx2"/>
            </a:solidFill>
            <a:ln w="12700">
              <a:solidFill>
                <a:schemeClr val="tx1"/>
              </a:solidFill>
              <a:miter lim="800000"/>
              <a:headEnd/>
              <a:tailEnd/>
            </a:ln>
          </p:spPr>
          <p:txBody>
            <a:bodyPr wrap="none" anchor="ctr"/>
            <a:lstStyle/>
            <a:p>
              <a:endParaRPr lang="zh-TW" altLang="en-US"/>
            </a:p>
          </p:txBody>
        </p:sp>
        <p:sp>
          <p:nvSpPr>
            <p:cNvPr id="505865" name="Rectangle 4"/>
            <p:cNvSpPr>
              <a:spLocks noChangeArrowheads="1"/>
            </p:cNvSpPr>
            <p:nvPr/>
          </p:nvSpPr>
          <p:spPr bwMode="auto">
            <a:xfrm>
              <a:off x="1729" y="2143"/>
              <a:ext cx="808" cy="808"/>
            </a:xfrm>
            <a:prstGeom prst="rect">
              <a:avLst/>
            </a:prstGeom>
            <a:solidFill>
              <a:schemeClr val="hlink"/>
            </a:solidFill>
            <a:ln w="12700">
              <a:solidFill>
                <a:schemeClr val="tx1"/>
              </a:solidFill>
              <a:miter lim="800000"/>
              <a:headEnd/>
              <a:tailEnd/>
            </a:ln>
          </p:spPr>
          <p:txBody>
            <a:bodyPr wrap="none" anchor="ctr"/>
            <a:lstStyle/>
            <a:p>
              <a:endParaRPr lang="zh-TW" altLang="en-US"/>
            </a:p>
          </p:txBody>
        </p:sp>
        <p:sp>
          <p:nvSpPr>
            <p:cNvPr id="505866" name="Rectangle 5"/>
            <p:cNvSpPr>
              <a:spLocks noChangeArrowheads="1"/>
            </p:cNvSpPr>
            <p:nvPr/>
          </p:nvSpPr>
          <p:spPr bwMode="auto">
            <a:xfrm>
              <a:off x="2545" y="2143"/>
              <a:ext cx="808" cy="808"/>
            </a:xfrm>
            <a:prstGeom prst="rect">
              <a:avLst/>
            </a:prstGeom>
            <a:solidFill>
              <a:srgbClr val="FFCCFF"/>
            </a:solidFill>
            <a:ln w="12700">
              <a:solidFill>
                <a:schemeClr val="tx1"/>
              </a:solidFill>
              <a:miter lim="800000"/>
              <a:headEnd/>
              <a:tailEnd/>
            </a:ln>
          </p:spPr>
          <p:txBody>
            <a:bodyPr wrap="none" anchor="ctr"/>
            <a:lstStyle/>
            <a:p>
              <a:endParaRPr lang="zh-TW" altLang="en-US"/>
            </a:p>
          </p:txBody>
        </p:sp>
        <p:sp>
          <p:nvSpPr>
            <p:cNvPr id="505867" name="Freeform 6"/>
            <p:cNvSpPr>
              <a:spLocks/>
            </p:cNvSpPr>
            <p:nvPr/>
          </p:nvSpPr>
          <p:spPr bwMode="auto">
            <a:xfrm>
              <a:off x="1725" y="1323"/>
              <a:ext cx="1825" cy="1729"/>
            </a:xfrm>
            <a:custGeom>
              <a:avLst/>
              <a:gdLst>
                <a:gd name="T0" fmla="*/ 1632 w 1825"/>
                <a:gd name="T1" fmla="*/ 0 h 1729"/>
                <a:gd name="T2" fmla="*/ 1824 w 1825"/>
                <a:gd name="T3" fmla="*/ 96 h 1729"/>
                <a:gd name="T4" fmla="*/ 1824 w 1825"/>
                <a:gd name="T5" fmla="*/ 1728 h 1729"/>
                <a:gd name="T6" fmla="*/ 192 w 1825"/>
                <a:gd name="T7" fmla="*/ 1728 h 1729"/>
                <a:gd name="T8" fmla="*/ 0 w 1825"/>
                <a:gd name="T9" fmla="*/ 1632 h 1729"/>
                <a:gd name="T10" fmla="*/ 1632 w 1825"/>
                <a:gd name="T11" fmla="*/ 1632 h 1729"/>
                <a:gd name="T12" fmla="*/ 1632 w 1825"/>
                <a:gd name="T13" fmla="*/ 0 h 1729"/>
                <a:gd name="T14" fmla="*/ 0 60000 65536"/>
                <a:gd name="T15" fmla="*/ 0 60000 65536"/>
                <a:gd name="T16" fmla="*/ 0 60000 65536"/>
                <a:gd name="T17" fmla="*/ 0 60000 65536"/>
                <a:gd name="T18" fmla="*/ 0 60000 65536"/>
                <a:gd name="T19" fmla="*/ 0 60000 65536"/>
                <a:gd name="T20" fmla="*/ 0 60000 65536"/>
                <a:gd name="T21" fmla="*/ 0 w 1825"/>
                <a:gd name="T22" fmla="*/ 0 h 1729"/>
                <a:gd name="T23" fmla="*/ 1825 w 1825"/>
                <a:gd name="T24" fmla="*/ 1729 h 17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5" h="1729">
                  <a:moveTo>
                    <a:pt x="1632" y="0"/>
                  </a:moveTo>
                  <a:lnTo>
                    <a:pt x="1824" y="96"/>
                  </a:lnTo>
                  <a:lnTo>
                    <a:pt x="1824" y="1728"/>
                  </a:lnTo>
                  <a:lnTo>
                    <a:pt x="192" y="1728"/>
                  </a:lnTo>
                  <a:lnTo>
                    <a:pt x="0" y="1632"/>
                  </a:lnTo>
                  <a:lnTo>
                    <a:pt x="1632" y="1632"/>
                  </a:lnTo>
                  <a:lnTo>
                    <a:pt x="1632" y="0"/>
                  </a:lnTo>
                </a:path>
              </a:pathLst>
            </a:custGeom>
            <a:solidFill>
              <a:srgbClr val="CC66FF"/>
            </a:solidFill>
            <a:ln w="12700" cap="rnd">
              <a:solidFill>
                <a:schemeClr val="tx1"/>
              </a:solidFill>
              <a:round/>
              <a:headEnd/>
              <a:tailEnd/>
            </a:ln>
          </p:spPr>
          <p:txBody>
            <a:bodyPr/>
            <a:lstStyle/>
            <a:p>
              <a:endParaRPr lang="zh-TW" altLang="en-US"/>
            </a:p>
          </p:txBody>
        </p:sp>
        <p:sp>
          <p:nvSpPr>
            <p:cNvPr id="505868" name="Freeform 7"/>
            <p:cNvSpPr>
              <a:spLocks/>
            </p:cNvSpPr>
            <p:nvPr/>
          </p:nvSpPr>
          <p:spPr bwMode="auto">
            <a:xfrm>
              <a:off x="1917" y="1419"/>
              <a:ext cx="1825" cy="1729"/>
            </a:xfrm>
            <a:custGeom>
              <a:avLst/>
              <a:gdLst>
                <a:gd name="T0" fmla="*/ 1632 w 1825"/>
                <a:gd name="T1" fmla="*/ 0 h 1729"/>
                <a:gd name="T2" fmla="*/ 1824 w 1825"/>
                <a:gd name="T3" fmla="*/ 96 h 1729"/>
                <a:gd name="T4" fmla="*/ 1824 w 1825"/>
                <a:gd name="T5" fmla="*/ 1728 h 1729"/>
                <a:gd name="T6" fmla="*/ 192 w 1825"/>
                <a:gd name="T7" fmla="*/ 1728 h 1729"/>
                <a:gd name="T8" fmla="*/ 0 w 1825"/>
                <a:gd name="T9" fmla="*/ 1632 h 1729"/>
                <a:gd name="T10" fmla="*/ 1632 w 1825"/>
                <a:gd name="T11" fmla="*/ 1632 h 1729"/>
                <a:gd name="T12" fmla="*/ 1632 w 1825"/>
                <a:gd name="T13" fmla="*/ 0 h 1729"/>
                <a:gd name="T14" fmla="*/ 0 60000 65536"/>
                <a:gd name="T15" fmla="*/ 0 60000 65536"/>
                <a:gd name="T16" fmla="*/ 0 60000 65536"/>
                <a:gd name="T17" fmla="*/ 0 60000 65536"/>
                <a:gd name="T18" fmla="*/ 0 60000 65536"/>
                <a:gd name="T19" fmla="*/ 0 60000 65536"/>
                <a:gd name="T20" fmla="*/ 0 60000 65536"/>
                <a:gd name="T21" fmla="*/ 0 w 1825"/>
                <a:gd name="T22" fmla="*/ 0 h 1729"/>
                <a:gd name="T23" fmla="*/ 1825 w 1825"/>
                <a:gd name="T24" fmla="*/ 1729 h 17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5" h="1729">
                  <a:moveTo>
                    <a:pt x="1632" y="0"/>
                  </a:moveTo>
                  <a:lnTo>
                    <a:pt x="1824" y="96"/>
                  </a:lnTo>
                  <a:lnTo>
                    <a:pt x="1824" y="1728"/>
                  </a:lnTo>
                  <a:lnTo>
                    <a:pt x="192" y="1728"/>
                  </a:lnTo>
                  <a:lnTo>
                    <a:pt x="0" y="1632"/>
                  </a:lnTo>
                  <a:lnTo>
                    <a:pt x="1632" y="1632"/>
                  </a:lnTo>
                  <a:lnTo>
                    <a:pt x="1632" y="0"/>
                  </a:lnTo>
                </a:path>
              </a:pathLst>
            </a:custGeom>
            <a:solidFill>
              <a:srgbClr val="FF9900"/>
            </a:solidFill>
            <a:ln w="12700" cap="rnd">
              <a:solidFill>
                <a:schemeClr val="tx1"/>
              </a:solidFill>
              <a:round/>
              <a:headEnd/>
              <a:tailEnd/>
            </a:ln>
          </p:spPr>
          <p:txBody>
            <a:bodyPr/>
            <a:lstStyle/>
            <a:p>
              <a:endParaRPr lang="zh-TW" altLang="en-US"/>
            </a:p>
          </p:txBody>
        </p:sp>
        <p:sp>
          <p:nvSpPr>
            <p:cNvPr id="505869" name="Freeform 8"/>
            <p:cNvSpPr>
              <a:spLocks/>
            </p:cNvSpPr>
            <p:nvPr/>
          </p:nvSpPr>
          <p:spPr bwMode="auto">
            <a:xfrm>
              <a:off x="2109" y="1515"/>
              <a:ext cx="1825" cy="1729"/>
            </a:xfrm>
            <a:custGeom>
              <a:avLst/>
              <a:gdLst>
                <a:gd name="T0" fmla="*/ 1632 w 1825"/>
                <a:gd name="T1" fmla="*/ 0 h 1729"/>
                <a:gd name="T2" fmla="*/ 1824 w 1825"/>
                <a:gd name="T3" fmla="*/ 96 h 1729"/>
                <a:gd name="T4" fmla="*/ 1824 w 1825"/>
                <a:gd name="T5" fmla="*/ 1728 h 1729"/>
                <a:gd name="T6" fmla="*/ 192 w 1825"/>
                <a:gd name="T7" fmla="*/ 1728 h 1729"/>
                <a:gd name="T8" fmla="*/ 0 w 1825"/>
                <a:gd name="T9" fmla="*/ 1632 h 1729"/>
                <a:gd name="T10" fmla="*/ 1632 w 1825"/>
                <a:gd name="T11" fmla="*/ 1632 h 1729"/>
                <a:gd name="T12" fmla="*/ 1632 w 1825"/>
                <a:gd name="T13" fmla="*/ 0 h 1729"/>
                <a:gd name="T14" fmla="*/ 0 60000 65536"/>
                <a:gd name="T15" fmla="*/ 0 60000 65536"/>
                <a:gd name="T16" fmla="*/ 0 60000 65536"/>
                <a:gd name="T17" fmla="*/ 0 60000 65536"/>
                <a:gd name="T18" fmla="*/ 0 60000 65536"/>
                <a:gd name="T19" fmla="*/ 0 60000 65536"/>
                <a:gd name="T20" fmla="*/ 0 60000 65536"/>
                <a:gd name="T21" fmla="*/ 0 w 1825"/>
                <a:gd name="T22" fmla="*/ 0 h 1729"/>
                <a:gd name="T23" fmla="*/ 1825 w 1825"/>
                <a:gd name="T24" fmla="*/ 1729 h 17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25" h="1729">
                  <a:moveTo>
                    <a:pt x="1632" y="0"/>
                  </a:moveTo>
                  <a:lnTo>
                    <a:pt x="1824" y="96"/>
                  </a:lnTo>
                  <a:lnTo>
                    <a:pt x="1824" y="1728"/>
                  </a:lnTo>
                  <a:lnTo>
                    <a:pt x="192" y="1728"/>
                  </a:lnTo>
                  <a:lnTo>
                    <a:pt x="0" y="1632"/>
                  </a:lnTo>
                  <a:lnTo>
                    <a:pt x="1632" y="1632"/>
                  </a:lnTo>
                  <a:lnTo>
                    <a:pt x="1632" y="0"/>
                  </a:lnTo>
                </a:path>
              </a:pathLst>
            </a:custGeom>
            <a:solidFill>
              <a:srgbClr val="009900"/>
            </a:solidFill>
            <a:ln w="12700" cap="rnd">
              <a:solidFill>
                <a:schemeClr val="tx1"/>
              </a:solidFill>
              <a:round/>
              <a:headEnd/>
              <a:tailEnd/>
            </a:ln>
          </p:spPr>
          <p:txBody>
            <a:bodyPr/>
            <a:lstStyle/>
            <a:p>
              <a:endParaRPr lang="zh-TW" altLang="en-US"/>
            </a:p>
          </p:txBody>
        </p:sp>
        <p:sp>
          <p:nvSpPr>
            <p:cNvPr id="505870" name="Line 9"/>
            <p:cNvSpPr>
              <a:spLocks noChangeShapeType="1"/>
            </p:cNvSpPr>
            <p:nvPr/>
          </p:nvSpPr>
          <p:spPr bwMode="auto">
            <a:xfrm>
              <a:off x="3357" y="2955"/>
              <a:ext cx="576" cy="288"/>
            </a:xfrm>
            <a:prstGeom prst="line">
              <a:avLst/>
            </a:prstGeom>
            <a:noFill/>
            <a:ln w="12700">
              <a:solidFill>
                <a:schemeClr val="tx1"/>
              </a:solidFill>
              <a:round/>
              <a:headEnd type="none" w="sm" len="sm"/>
              <a:tailEnd type="none" w="sm" len="sm"/>
            </a:ln>
          </p:spPr>
          <p:txBody>
            <a:bodyPr wrap="none" anchor="ctr"/>
            <a:lstStyle/>
            <a:p>
              <a:endParaRPr lang="zh-TW" altLang="en-US"/>
            </a:p>
          </p:txBody>
        </p:sp>
        <p:sp>
          <p:nvSpPr>
            <p:cNvPr id="505871" name="Rectangle 10"/>
            <p:cNvSpPr>
              <a:spLocks noChangeArrowheads="1"/>
            </p:cNvSpPr>
            <p:nvPr/>
          </p:nvSpPr>
          <p:spPr bwMode="auto">
            <a:xfrm>
              <a:off x="1722" y="1407"/>
              <a:ext cx="787" cy="366"/>
            </a:xfrm>
            <a:prstGeom prst="rect">
              <a:avLst/>
            </a:prstGeom>
            <a:noFill/>
            <a:ln w="9525">
              <a:noFill/>
              <a:miter lim="800000"/>
              <a:headEnd/>
              <a:tailEnd/>
            </a:ln>
          </p:spPr>
          <p:txBody>
            <a:bodyPr wrap="none" lIns="92075" tIns="46038" rIns="92075" bIns="46038">
              <a:spAutoFit/>
            </a:bodyPr>
            <a:lstStyle/>
            <a:p>
              <a:pPr algn="ctr" defTabSz="762000"/>
              <a:r>
                <a:rPr lang="zh-TW" altLang="en-US" sz="1600">
                  <a:solidFill>
                    <a:srgbClr val="FFFF00"/>
                  </a:solidFill>
                  <a:latin typeface="標楷體" pitchFamily="65" charset="-120"/>
                  <a:ea typeface="標楷體" pitchFamily="65" charset="-120"/>
                </a:rPr>
                <a:t>社會化</a:t>
              </a:r>
            </a:p>
            <a:p>
              <a:pPr algn="ctr" defTabSz="762000"/>
              <a:r>
                <a:rPr lang="en-US" altLang="zh-TW" sz="1600">
                  <a:solidFill>
                    <a:srgbClr val="FFFF00"/>
                  </a:solidFill>
                  <a:latin typeface="Times New Roman" pitchFamily="18" charset="0"/>
                  <a:ea typeface="標楷體" pitchFamily="65" charset="-120"/>
                </a:rPr>
                <a:t>Socialization</a:t>
              </a:r>
            </a:p>
          </p:txBody>
        </p:sp>
        <p:sp>
          <p:nvSpPr>
            <p:cNvPr id="505872" name="Rectangle 11"/>
            <p:cNvSpPr>
              <a:spLocks noChangeArrowheads="1"/>
            </p:cNvSpPr>
            <p:nvPr/>
          </p:nvSpPr>
          <p:spPr bwMode="auto">
            <a:xfrm>
              <a:off x="2533" y="1426"/>
              <a:ext cx="800" cy="346"/>
            </a:xfrm>
            <a:prstGeom prst="rect">
              <a:avLst/>
            </a:prstGeom>
            <a:noFill/>
            <a:ln w="9525">
              <a:noFill/>
              <a:miter lim="800000"/>
              <a:headEnd/>
              <a:tailEnd/>
            </a:ln>
          </p:spPr>
          <p:txBody>
            <a:bodyPr wrap="none" lIns="92075" tIns="46038" rIns="92075" bIns="46038">
              <a:spAutoFit/>
            </a:bodyPr>
            <a:lstStyle/>
            <a:p>
              <a:pPr algn="ctr" defTabSz="762000"/>
              <a:r>
                <a:rPr lang="zh-TW" altLang="en-US" sz="1600">
                  <a:solidFill>
                    <a:schemeClr val="bg2"/>
                  </a:solidFill>
                  <a:latin typeface="標楷體" pitchFamily="65" charset="-120"/>
                  <a:ea typeface="標楷體" pitchFamily="65" charset="-120"/>
                </a:rPr>
                <a:t>外化</a:t>
              </a:r>
            </a:p>
            <a:p>
              <a:pPr algn="ctr" defTabSz="762000"/>
              <a:r>
                <a:rPr lang="en-US" altLang="zh-TW" sz="1400">
                  <a:solidFill>
                    <a:schemeClr val="bg2"/>
                  </a:solidFill>
                  <a:latin typeface="Times New Roman" pitchFamily="18" charset="0"/>
                  <a:ea typeface="標楷體" pitchFamily="65" charset="-120"/>
                </a:rPr>
                <a:t>Externalization</a:t>
              </a:r>
            </a:p>
          </p:txBody>
        </p:sp>
        <p:sp>
          <p:nvSpPr>
            <p:cNvPr id="505873" name="Rectangle 12"/>
            <p:cNvSpPr>
              <a:spLocks noChangeArrowheads="1"/>
            </p:cNvSpPr>
            <p:nvPr/>
          </p:nvSpPr>
          <p:spPr bwMode="auto">
            <a:xfrm>
              <a:off x="1713" y="2482"/>
              <a:ext cx="866" cy="366"/>
            </a:xfrm>
            <a:prstGeom prst="rect">
              <a:avLst/>
            </a:prstGeom>
            <a:noFill/>
            <a:ln w="9525">
              <a:noFill/>
              <a:miter lim="800000"/>
              <a:headEnd/>
              <a:tailEnd/>
            </a:ln>
          </p:spPr>
          <p:txBody>
            <a:bodyPr wrap="none" lIns="92075" tIns="46038" rIns="92075" bIns="46038">
              <a:spAutoFit/>
            </a:bodyPr>
            <a:lstStyle/>
            <a:p>
              <a:pPr algn="ctr" defTabSz="762000"/>
              <a:r>
                <a:rPr lang="en-US" altLang="zh-TW" sz="1600">
                  <a:solidFill>
                    <a:schemeClr val="bg2"/>
                  </a:solidFill>
                  <a:latin typeface="Times New Roman" pitchFamily="18" charset="0"/>
                  <a:ea typeface="標楷體" pitchFamily="65" charset="-120"/>
                </a:rPr>
                <a:t>Internalization</a:t>
              </a:r>
            </a:p>
            <a:p>
              <a:pPr algn="ctr" defTabSz="762000"/>
              <a:r>
                <a:rPr lang="zh-TW" altLang="en-US" sz="1600">
                  <a:solidFill>
                    <a:schemeClr val="bg2"/>
                  </a:solidFill>
                  <a:latin typeface="Times New Roman" pitchFamily="18" charset="0"/>
                  <a:ea typeface="標楷體" pitchFamily="65" charset="-120"/>
                </a:rPr>
                <a:t>內化</a:t>
              </a:r>
            </a:p>
          </p:txBody>
        </p:sp>
        <p:sp>
          <p:nvSpPr>
            <p:cNvPr id="505874" name="Rectangle 13"/>
            <p:cNvSpPr>
              <a:spLocks noChangeArrowheads="1"/>
            </p:cNvSpPr>
            <p:nvPr/>
          </p:nvSpPr>
          <p:spPr bwMode="auto">
            <a:xfrm>
              <a:off x="2530" y="2482"/>
              <a:ext cx="786" cy="366"/>
            </a:xfrm>
            <a:prstGeom prst="rect">
              <a:avLst/>
            </a:prstGeom>
            <a:noFill/>
            <a:ln w="9525">
              <a:noFill/>
              <a:miter lim="800000"/>
              <a:headEnd/>
              <a:tailEnd/>
            </a:ln>
          </p:spPr>
          <p:txBody>
            <a:bodyPr wrap="none" lIns="92075" tIns="46038" rIns="92075" bIns="46038">
              <a:spAutoFit/>
            </a:bodyPr>
            <a:lstStyle/>
            <a:p>
              <a:pPr algn="ctr" defTabSz="762000"/>
              <a:r>
                <a:rPr lang="en-US" altLang="zh-TW" sz="1600">
                  <a:solidFill>
                    <a:schemeClr val="bg2"/>
                  </a:solidFill>
                  <a:latin typeface="Times New Roman" pitchFamily="18" charset="0"/>
                  <a:ea typeface="標楷體" pitchFamily="65" charset="-120"/>
                </a:rPr>
                <a:t>Combination</a:t>
              </a:r>
            </a:p>
            <a:p>
              <a:pPr algn="ctr" defTabSz="762000"/>
              <a:r>
                <a:rPr lang="zh-TW" altLang="en-US" sz="1600">
                  <a:solidFill>
                    <a:schemeClr val="bg2"/>
                  </a:solidFill>
                  <a:latin typeface="Times New Roman" pitchFamily="18" charset="0"/>
                  <a:ea typeface="標楷體" pitchFamily="65" charset="-120"/>
                </a:rPr>
                <a:t>組合化</a:t>
              </a:r>
            </a:p>
          </p:txBody>
        </p:sp>
        <p:sp>
          <p:nvSpPr>
            <p:cNvPr id="505875" name="Line 14"/>
            <p:cNvSpPr>
              <a:spLocks noChangeShapeType="1"/>
            </p:cNvSpPr>
            <p:nvPr/>
          </p:nvSpPr>
          <p:spPr bwMode="auto">
            <a:xfrm>
              <a:off x="2541" y="2955"/>
              <a:ext cx="576" cy="288"/>
            </a:xfrm>
            <a:prstGeom prst="line">
              <a:avLst/>
            </a:prstGeom>
            <a:noFill/>
            <a:ln w="12700">
              <a:solidFill>
                <a:schemeClr val="tx1"/>
              </a:solidFill>
              <a:round/>
              <a:headEnd type="none" w="sm" len="sm"/>
              <a:tailEnd type="none" w="sm" len="sm"/>
            </a:ln>
          </p:spPr>
          <p:txBody>
            <a:bodyPr wrap="none" anchor="ctr"/>
            <a:lstStyle/>
            <a:p>
              <a:endParaRPr lang="zh-TW" altLang="en-US"/>
            </a:p>
          </p:txBody>
        </p:sp>
        <p:sp>
          <p:nvSpPr>
            <p:cNvPr id="1623055" name="Rectangle 15"/>
            <p:cNvSpPr>
              <a:spLocks noChangeArrowheads="1"/>
            </p:cNvSpPr>
            <p:nvPr/>
          </p:nvSpPr>
          <p:spPr bwMode="auto">
            <a:xfrm>
              <a:off x="3693" y="2091"/>
              <a:ext cx="270" cy="570"/>
            </a:xfrm>
            <a:prstGeom prst="rect">
              <a:avLst/>
            </a:prstGeom>
            <a:noFill/>
            <a:ln w="9525">
              <a:noFill/>
              <a:miter lim="800000"/>
              <a:headEnd/>
              <a:tailEnd/>
            </a:ln>
            <a:effectLst/>
          </p:spPr>
          <p:txBody>
            <a:bodyPr vert="eaVert" wrap="none" lIns="92075" tIns="46038" rIns="92075" bIns="46038">
              <a:spAutoFit/>
            </a:bodyPr>
            <a:lstStyle/>
            <a:p>
              <a:pPr defTabSz="762000">
                <a:defRPr/>
              </a:pPr>
              <a:r>
                <a:rPr lang="zh-TW" altLang="en-US" sz="1600">
                  <a:solidFill>
                    <a:srgbClr val="FFFF00"/>
                  </a:solidFill>
                  <a:effectLst>
                    <a:outerShdw blurRad="38100" dist="38100" dir="2700000" algn="tl">
                      <a:srgbClr val="000000"/>
                    </a:outerShdw>
                  </a:effectLst>
                  <a:latin typeface="標楷體" pitchFamily="65" charset="-120"/>
                  <a:ea typeface="標楷體" pitchFamily="65" charset="-120"/>
                </a:rPr>
                <a:t>個人層次</a:t>
              </a:r>
            </a:p>
          </p:txBody>
        </p:sp>
        <p:sp>
          <p:nvSpPr>
            <p:cNvPr id="1623056" name="Rectangle 16"/>
            <p:cNvSpPr>
              <a:spLocks noChangeArrowheads="1"/>
            </p:cNvSpPr>
            <p:nvPr/>
          </p:nvSpPr>
          <p:spPr bwMode="auto">
            <a:xfrm>
              <a:off x="3501" y="1947"/>
              <a:ext cx="270" cy="570"/>
            </a:xfrm>
            <a:prstGeom prst="rect">
              <a:avLst/>
            </a:prstGeom>
            <a:noFill/>
            <a:ln w="9525">
              <a:noFill/>
              <a:miter lim="800000"/>
              <a:headEnd/>
              <a:tailEnd/>
            </a:ln>
            <a:effectLst/>
          </p:spPr>
          <p:txBody>
            <a:bodyPr vert="eaVert" wrap="none" lIns="92075" tIns="46038" rIns="92075" bIns="46038">
              <a:spAutoFit/>
            </a:bodyPr>
            <a:lstStyle/>
            <a:p>
              <a:pPr defTabSz="762000">
                <a:defRPr/>
              </a:pPr>
              <a:r>
                <a:rPr lang="zh-TW" altLang="en-US" sz="1600">
                  <a:solidFill>
                    <a:schemeClr val="bg1"/>
                  </a:solidFill>
                  <a:effectLst>
                    <a:outerShdw blurRad="38100" dist="38100" dir="2700000" algn="tl">
                      <a:srgbClr val="000000"/>
                    </a:outerShdw>
                  </a:effectLst>
                  <a:latin typeface="標楷體" pitchFamily="65" charset="-120"/>
                  <a:ea typeface="標楷體" pitchFamily="65" charset="-120"/>
                </a:rPr>
                <a:t>小組層次</a:t>
              </a:r>
            </a:p>
          </p:txBody>
        </p:sp>
        <p:sp>
          <p:nvSpPr>
            <p:cNvPr id="1623057" name="Rectangle 17"/>
            <p:cNvSpPr>
              <a:spLocks noChangeArrowheads="1"/>
            </p:cNvSpPr>
            <p:nvPr/>
          </p:nvSpPr>
          <p:spPr bwMode="auto">
            <a:xfrm>
              <a:off x="3309" y="1851"/>
              <a:ext cx="270" cy="570"/>
            </a:xfrm>
            <a:prstGeom prst="rect">
              <a:avLst/>
            </a:prstGeom>
            <a:noFill/>
            <a:ln w="9525">
              <a:noFill/>
              <a:miter lim="800000"/>
              <a:headEnd/>
              <a:tailEnd/>
            </a:ln>
            <a:effectLst/>
          </p:spPr>
          <p:txBody>
            <a:bodyPr vert="eaVert" wrap="none" lIns="92075" tIns="46038" rIns="92075" bIns="46038">
              <a:spAutoFit/>
            </a:bodyPr>
            <a:lstStyle/>
            <a:p>
              <a:pPr defTabSz="762000">
                <a:defRPr/>
              </a:pPr>
              <a:r>
                <a:rPr lang="zh-TW" altLang="en-US" sz="1600">
                  <a:solidFill>
                    <a:srgbClr val="FFFF00"/>
                  </a:solidFill>
                  <a:effectLst>
                    <a:outerShdw blurRad="38100" dist="38100" dir="2700000" algn="tl">
                      <a:srgbClr val="000000"/>
                    </a:outerShdw>
                  </a:effectLst>
                  <a:latin typeface="標楷體" pitchFamily="65" charset="-120"/>
                  <a:ea typeface="標楷體" pitchFamily="65" charset="-120"/>
                </a:rPr>
                <a:t>組織層次</a:t>
              </a:r>
            </a:p>
          </p:txBody>
        </p:sp>
        <p:sp>
          <p:nvSpPr>
            <p:cNvPr id="505879" name="Rectangle 18"/>
            <p:cNvSpPr>
              <a:spLocks noChangeArrowheads="1"/>
            </p:cNvSpPr>
            <p:nvPr/>
          </p:nvSpPr>
          <p:spPr bwMode="auto">
            <a:xfrm>
              <a:off x="1803" y="1026"/>
              <a:ext cx="756" cy="250"/>
            </a:xfrm>
            <a:prstGeom prst="rect">
              <a:avLst/>
            </a:prstGeom>
            <a:noFill/>
            <a:ln w="9525">
              <a:noFill/>
              <a:miter lim="800000"/>
              <a:headEnd/>
              <a:tailEnd/>
            </a:ln>
          </p:spPr>
          <p:txBody>
            <a:bodyPr wrap="none" lIns="92075" tIns="46038" rIns="92075" bIns="46038">
              <a:spAutoFit/>
            </a:bodyPr>
            <a:lstStyle/>
            <a:p>
              <a:pPr defTabSz="762000"/>
              <a:r>
                <a:rPr lang="zh-TW" altLang="en-US" sz="2000" b="1">
                  <a:latin typeface="標楷體" pitchFamily="65" charset="-120"/>
                  <a:ea typeface="標楷體" pitchFamily="65" charset="-120"/>
                </a:rPr>
                <a:t>內隱知識</a:t>
              </a:r>
            </a:p>
          </p:txBody>
        </p:sp>
        <p:sp>
          <p:nvSpPr>
            <p:cNvPr id="505880" name="Rectangle 19"/>
            <p:cNvSpPr>
              <a:spLocks noChangeArrowheads="1"/>
            </p:cNvSpPr>
            <p:nvPr/>
          </p:nvSpPr>
          <p:spPr bwMode="auto">
            <a:xfrm>
              <a:off x="2571" y="1026"/>
              <a:ext cx="756" cy="250"/>
            </a:xfrm>
            <a:prstGeom prst="rect">
              <a:avLst/>
            </a:prstGeom>
            <a:noFill/>
            <a:ln w="9525">
              <a:noFill/>
              <a:miter lim="800000"/>
              <a:headEnd/>
              <a:tailEnd/>
            </a:ln>
          </p:spPr>
          <p:txBody>
            <a:bodyPr wrap="none" lIns="92075" tIns="46038" rIns="92075" bIns="46038">
              <a:spAutoFit/>
            </a:bodyPr>
            <a:lstStyle/>
            <a:p>
              <a:pPr defTabSz="762000"/>
              <a:r>
                <a:rPr lang="zh-TW" altLang="en-US" sz="2000" b="1">
                  <a:latin typeface="標楷體" pitchFamily="65" charset="-120"/>
                  <a:ea typeface="標楷體" pitchFamily="65" charset="-120"/>
                </a:rPr>
                <a:t>外顯知識</a:t>
              </a:r>
            </a:p>
          </p:txBody>
        </p:sp>
        <p:sp>
          <p:nvSpPr>
            <p:cNvPr id="505881" name="Rectangle 20"/>
            <p:cNvSpPr>
              <a:spLocks noChangeArrowheads="1"/>
            </p:cNvSpPr>
            <p:nvPr/>
          </p:nvSpPr>
          <p:spPr bwMode="auto">
            <a:xfrm>
              <a:off x="1383" y="1422"/>
              <a:ext cx="308" cy="686"/>
            </a:xfrm>
            <a:prstGeom prst="rect">
              <a:avLst/>
            </a:prstGeom>
            <a:noFill/>
            <a:ln w="9525">
              <a:noFill/>
              <a:miter lim="800000"/>
              <a:headEnd/>
              <a:tailEnd/>
            </a:ln>
          </p:spPr>
          <p:txBody>
            <a:bodyPr vert="eaVert" wrap="none" lIns="92075" tIns="46038" rIns="92075" bIns="46038">
              <a:spAutoFit/>
            </a:bodyPr>
            <a:lstStyle/>
            <a:p>
              <a:pPr defTabSz="762000"/>
              <a:r>
                <a:rPr lang="zh-TW" altLang="en-US" sz="2000" b="1">
                  <a:latin typeface="標楷體" pitchFamily="65" charset="-120"/>
                  <a:ea typeface="標楷體" pitchFamily="65" charset="-120"/>
                </a:rPr>
                <a:t>內隱知識</a:t>
              </a:r>
            </a:p>
          </p:txBody>
        </p:sp>
        <p:sp>
          <p:nvSpPr>
            <p:cNvPr id="505882" name="Rectangle 21"/>
            <p:cNvSpPr>
              <a:spLocks noChangeArrowheads="1"/>
            </p:cNvSpPr>
            <p:nvPr/>
          </p:nvSpPr>
          <p:spPr bwMode="auto">
            <a:xfrm>
              <a:off x="1383" y="2190"/>
              <a:ext cx="308" cy="686"/>
            </a:xfrm>
            <a:prstGeom prst="rect">
              <a:avLst/>
            </a:prstGeom>
            <a:noFill/>
            <a:ln w="9525">
              <a:noFill/>
              <a:miter lim="800000"/>
              <a:headEnd/>
              <a:tailEnd/>
            </a:ln>
          </p:spPr>
          <p:txBody>
            <a:bodyPr vert="eaVert" wrap="none" lIns="92075" tIns="46038" rIns="92075" bIns="46038">
              <a:spAutoFit/>
            </a:bodyPr>
            <a:lstStyle/>
            <a:p>
              <a:pPr defTabSz="762000"/>
              <a:r>
                <a:rPr lang="zh-TW" altLang="en-US" sz="2000" b="1">
                  <a:latin typeface="標楷體" pitchFamily="65" charset="-120"/>
                  <a:ea typeface="標楷體" pitchFamily="65" charset="-120"/>
                </a:rPr>
                <a:t>外顯知識</a:t>
              </a:r>
            </a:p>
          </p:txBody>
        </p:sp>
        <p:grpSp>
          <p:nvGrpSpPr>
            <p:cNvPr id="3" name="Group 23"/>
            <p:cNvGrpSpPr>
              <a:grpSpLocks/>
            </p:cNvGrpSpPr>
            <p:nvPr/>
          </p:nvGrpSpPr>
          <p:grpSpPr bwMode="auto">
            <a:xfrm>
              <a:off x="2256" y="1791"/>
              <a:ext cx="581" cy="622"/>
              <a:chOff x="2248" y="2266"/>
              <a:chExt cx="581" cy="622"/>
            </a:xfrm>
          </p:grpSpPr>
          <p:sp>
            <p:nvSpPr>
              <p:cNvPr id="505887" name="Arc 24"/>
              <p:cNvSpPr>
                <a:spLocks/>
              </p:cNvSpPr>
              <p:nvPr/>
            </p:nvSpPr>
            <p:spPr bwMode="auto">
              <a:xfrm>
                <a:off x="2449" y="2463"/>
                <a:ext cx="288" cy="144"/>
              </a:xfrm>
              <a:custGeom>
                <a:avLst/>
                <a:gdLst>
                  <a:gd name="T0" fmla="*/ 0 w 43200"/>
                  <a:gd name="T1" fmla="*/ 0 h 21600"/>
                  <a:gd name="T2" fmla="*/ 0 w 43200"/>
                  <a:gd name="T3" fmla="*/ 0 h 21600"/>
                  <a:gd name="T4" fmla="*/ 0 w 43200"/>
                  <a:gd name="T5" fmla="*/ 0 h 21600"/>
                  <a:gd name="T6" fmla="*/ 0 60000 65536"/>
                  <a:gd name="T7" fmla="*/ 0 60000 65536"/>
                  <a:gd name="T8" fmla="*/ 0 60000 65536"/>
                  <a:gd name="T9" fmla="*/ 0 w 43200"/>
                  <a:gd name="T10" fmla="*/ 0 h 21600"/>
                  <a:gd name="T11" fmla="*/ 43200 w 43200"/>
                  <a:gd name="T12" fmla="*/ 21600 h 21600"/>
                </a:gdLst>
                <a:ahLst/>
                <a:cxnLst>
                  <a:cxn ang="T6">
                    <a:pos x="T0" y="T1"/>
                  </a:cxn>
                  <a:cxn ang="T7">
                    <a:pos x="T2" y="T3"/>
                  </a:cxn>
                  <a:cxn ang="T8">
                    <a:pos x="T4" y="T5"/>
                  </a:cxn>
                </a:cxnLst>
                <a:rect l="T9" t="T10" r="T11" b="T12"/>
                <a:pathLst>
                  <a:path w="43200" h="21600" fill="none" extrusionOk="0">
                    <a:moveTo>
                      <a:pt x="0" y="21600"/>
                    </a:moveTo>
                    <a:cubicBezTo>
                      <a:pt x="0" y="9670"/>
                      <a:pt x="9670" y="0"/>
                      <a:pt x="21600" y="0"/>
                    </a:cubicBezTo>
                    <a:cubicBezTo>
                      <a:pt x="33529" y="0"/>
                      <a:pt x="43200" y="9670"/>
                      <a:pt x="43200" y="21600"/>
                    </a:cubicBezTo>
                  </a:path>
                  <a:path w="43200" h="21600" stroke="0" extrusionOk="0">
                    <a:moveTo>
                      <a:pt x="0" y="21600"/>
                    </a:moveTo>
                    <a:cubicBezTo>
                      <a:pt x="0" y="9670"/>
                      <a:pt x="9670" y="0"/>
                      <a:pt x="21600" y="0"/>
                    </a:cubicBezTo>
                    <a:cubicBezTo>
                      <a:pt x="33529" y="0"/>
                      <a:pt x="43200" y="9670"/>
                      <a:pt x="43200" y="21600"/>
                    </a:cubicBezTo>
                    <a:lnTo>
                      <a:pt x="21600" y="21600"/>
                    </a:lnTo>
                    <a:close/>
                  </a:path>
                </a:pathLst>
              </a:custGeom>
              <a:noFill/>
              <a:ln w="28575" cap="rnd">
                <a:solidFill>
                  <a:schemeClr val="bg2"/>
                </a:solidFill>
                <a:round/>
                <a:headEnd type="none" w="sm" len="sm"/>
                <a:tailEnd type="none" w="sm" len="sm"/>
              </a:ln>
            </p:spPr>
            <p:txBody>
              <a:bodyPr wrap="none" anchor="ctr"/>
              <a:lstStyle/>
              <a:p>
                <a:endParaRPr lang="zh-TW" altLang="en-US"/>
              </a:p>
            </p:txBody>
          </p:sp>
          <p:sp>
            <p:nvSpPr>
              <p:cNvPr id="505888" name="Arc 25"/>
              <p:cNvSpPr>
                <a:spLocks/>
              </p:cNvSpPr>
              <p:nvPr/>
            </p:nvSpPr>
            <p:spPr bwMode="auto">
              <a:xfrm rot="10800000">
                <a:off x="2353" y="2607"/>
                <a:ext cx="384" cy="192"/>
              </a:xfrm>
              <a:custGeom>
                <a:avLst/>
                <a:gdLst>
                  <a:gd name="T0" fmla="*/ 0 w 43200"/>
                  <a:gd name="T1" fmla="*/ 0 h 21600"/>
                  <a:gd name="T2" fmla="*/ 0 w 43200"/>
                  <a:gd name="T3" fmla="*/ 0 h 21600"/>
                  <a:gd name="T4" fmla="*/ 0 w 43200"/>
                  <a:gd name="T5" fmla="*/ 0 h 21600"/>
                  <a:gd name="T6" fmla="*/ 0 60000 65536"/>
                  <a:gd name="T7" fmla="*/ 0 60000 65536"/>
                  <a:gd name="T8" fmla="*/ 0 60000 65536"/>
                  <a:gd name="T9" fmla="*/ 0 w 43200"/>
                  <a:gd name="T10" fmla="*/ 0 h 21600"/>
                  <a:gd name="T11" fmla="*/ 43200 w 43200"/>
                  <a:gd name="T12" fmla="*/ 21600 h 21600"/>
                </a:gdLst>
                <a:ahLst/>
                <a:cxnLst>
                  <a:cxn ang="T6">
                    <a:pos x="T0" y="T1"/>
                  </a:cxn>
                  <a:cxn ang="T7">
                    <a:pos x="T2" y="T3"/>
                  </a:cxn>
                  <a:cxn ang="T8">
                    <a:pos x="T4" y="T5"/>
                  </a:cxn>
                </a:cxnLst>
                <a:rect l="T9" t="T10" r="T11" b="T12"/>
                <a:pathLst>
                  <a:path w="43200" h="21600" fill="none" extrusionOk="0">
                    <a:moveTo>
                      <a:pt x="0" y="21488"/>
                    </a:moveTo>
                    <a:cubicBezTo>
                      <a:pt x="61" y="9602"/>
                      <a:pt x="9714" y="-1"/>
                      <a:pt x="21600" y="0"/>
                    </a:cubicBezTo>
                    <a:cubicBezTo>
                      <a:pt x="33529" y="0"/>
                      <a:pt x="43200" y="9670"/>
                      <a:pt x="43200" y="21600"/>
                    </a:cubicBezTo>
                  </a:path>
                  <a:path w="43200" h="21600" stroke="0" extrusionOk="0">
                    <a:moveTo>
                      <a:pt x="0" y="21488"/>
                    </a:moveTo>
                    <a:cubicBezTo>
                      <a:pt x="61" y="9602"/>
                      <a:pt x="9714" y="-1"/>
                      <a:pt x="21600" y="0"/>
                    </a:cubicBezTo>
                    <a:cubicBezTo>
                      <a:pt x="33529" y="0"/>
                      <a:pt x="43200" y="9670"/>
                      <a:pt x="43200" y="21600"/>
                    </a:cubicBezTo>
                    <a:lnTo>
                      <a:pt x="21600" y="21600"/>
                    </a:lnTo>
                    <a:close/>
                  </a:path>
                </a:pathLst>
              </a:custGeom>
              <a:noFill/>
              <a:ln w="28575" cap="rnd">
                <a:solidFill>
                  <a:schemeClr val="bg2"/>
                </a:solidFill>
                <a:round/>
                <a:headEnd type="none" w="sm" len="sm"/>
                <a:tailEnd type="none" w="sm" len="sm"/>
              </a:ln>
            </p:spPr>
            <p:txBody>
              <a:bodyPr wrap="none" anchor="ctr"/>
              <a:lstStyle/>
              <a:p>
                <a:endParaRPr lang="zh-TW" altLang="en-US"/>
              </a:p>
            </p:txBody>
          </p:sp>
          <p:sp>
            <p:nvSpPr>
              <p:cNvPr id="505889" name="Arc 26"/>
              <p:cNvSpPr>
                <a:spLocks/>
              </p:cNvSpPr>
              <p:nvPr/>
            </p:nvSpPr>
            <p:spPr bwMode="auto">
              <a:xfrm>
                <a:off x="2349" y="2367"/>
                <a:ext cx="480" cy="240"/>
              </a:xfrm>
              <a:custGeom>
                <a:avLst/>
                <a:gdLst>
                  <a:gd name="T0" fmla="*/ 0 w 43200"/>
                  <a:gd name="T1" fmla="*/ 0 h 21600"/>
                  <a:gd name="T2" fmla="*/ 0 w 43200"/>
                  <a:gd name="T3" fmla="*/ 0 h 21600"/>
                  <a:gd name="T4" fmla="*/ 0 w 43200"/>
                  <a:gd name="T5" fmla="*/ 0 h 21600"/>
                  <a:gd name="T6" fmla="*/ 0 60000 65536"/>
                  <a:gd name="T7" fmla="*/ 0 60000 65536"/>
                  <a:gd name="T8" fmla="*/ 0 60000 65536"/>
                  <a:gd name="T9" fmla="*/ 0 w 43200"/>
                  <a:gd name="T10" fmla="*/ 0 h 21600"/>
                  <a:gd name="T11" fmla="*/ 43200 w 43200"/>
                  <a:gd name="T12" fmla="*/ 21600 h 21600"/>
                </a:gdLst>
                <a:ahLst/>
                <a:cxnLst>
                  <a:cxn ang="T6">
                    <a:pos x="T0" y="T1"/>
                  </a:cxn>
                  <a:cxn ang="T7">
                    <a:pos x="T2" y="T3"/>
                  </a:cxn>
                  <a:cxn ang="T8">
                    <a:pos x="T4" y="T5"/>
                  </a:cxn>
                </a:cxnLst>
                <a:rect l="T9" t="T10" r="T11" b="T12"/>
                <a:pathLst>
                  <a:path w="43200" h="21600" fill="none" extrusionOk="0">
                    <a:moveTo>
                      <a:pt x="0" y="21600"/>
                    </a:moveTo>
                    <a:cubicBezTo>
                      <a:pt x="0" y="9670"/>
                      <a:pt x="9670" y="0"/>
                      <a:pt x="21600" y="0"/>
                    </a:cubicBezTo>
                    <a:cubicBezTo>
                      <a:pt x="33529" y="0"/>
                      <a:pt x="43200" y="9670"/>
                      <a:pt x="43200" y="21600"/>
                    </a:cubicBezTo>
                  </a:path>
                  <a:path w="43200" h="21600" stroke="0" extrusionOk="0">
                    <a:moveTo>
                      <a:pt x="0" y="21600"/>
                    </a:moveTo>
                    <a:cubicBezTo>
                      <a:pt x="0" y="9670"/>
                      <a:pt x="9670" y="0"/>
                      <a:pt x="21600" y="0"/>
                    </a:cubicBezTo>
                    <a:cubicBezTo>
                      <a:pt x="33529" y="0"/>
                      <a:pt x="43200" y="9670"/>
                      <a:pt x="43200" y="21600"/>
                    </a:cubicBezTo>
                    <a:lnTo>
                      <a:pt x="21600" y="21600"/>
                    </a:lnTo>
                    <a:close/>
                  </a:path>
                </a:pathLst>
              </a:custGeom>
              <a:noFill/>
              <a:ln w="28575" cap="rnd">
                <a:solidFill>
                  <a:schemeClr val="bg2"/>
                </a:solidFill>
                <a:round/>
                <a:headEnd type="none" w="sm" len="sm"/>
                <a:tailEnd type="none" w="sm" len="sm"/>
              </a:ln>
            </p:spPr>
            <p:txBody>
              <a:bodyPr wrap="none" anchor="ctr"/>
              <a:lstStyle/>
              <a:p>
                <a:endParaRPr lang="zh-TW" altLang="en-US"/>
              </a:p>
            </p:txBody>
          </p:sp>
          <p:sp>
            <p:nvSpPr>
              <p:cNvPr id="505890" name="Arc 27"/>
              <p:cNvSpPr>
                <a:spLocks/>
              </p:cNvSpPr>
              <p:nvPr/>
            </p:nvSpPr>
            <p:spPr bwMode="auto">
              <a:xfrm rot="10800000">
                <a:off x="2249" y="2599"/>
                <a:ext cx="580" cy="289"/>
              </a:xfrm>
              <a:custGeom>
                <a:avLst/>
                <a:gdLst>
                  <a:gd name="T0" fmla="*/ 0 w 43200"/>
                  <a:gd name="T1" fmla="*/ 0 h 21600"/>
                  <a:gd name="T2" fmla="*/ 0 w 43200"/>
                  <a:gd name="T3" fmla="*/ 0 h 21600"/>
                  <a:gd name="T4" fmla="*/ 0 w 43200"/>
                  <a:gd name="T5" fmla="*/ 0 h 21600"/>
                  <a:gd name="T6" fmla="*/ 0 60000 65536"/>
                  <a:gd name="T7" fmla="*/ 0 60000 65536"/>
                  <a:gd name="T8" fmla="*/ 0 60000 65536"/>
                  <a:gd name="T9" fmla="*/ 0 w 43200"/>
                  <a:gd name="T10" fmla="*/ 0 h 21600"/>
                  <a:gd name="T11" fmla="*/ 43200 w 43200"/>
                  <a:gd name="T12" fmla="*/ 21600 h 21600"/>
                </a:gdLst>
                <a:ahLst/>
                <a:cxnLst>
                  <a:cxn ang="T6">
                    <a:pos x="T0" y="T1"/>
                  </a:cxn>
                  <a:cxn ang="T7">
                    <a:pos x="T2" y="T3"/>
                  </a:cxn>
                  <a:cxn ang="T8">
                    <a:pos x="T4" y="T5"/>
                  </a:cxn>
                </a:cxnLst>
                <a:rect l="T9" t="T10" r="T11" b="T12"/>
                <a:pathLst>
                  <a:path w="43200" h="21600" fill="none" extrusionOk="0">
                    <a:moveTo>
                      <a:pt x="0" y="21525"/>
                    </a:moveTo>
                    <a:cubicBezTo>
                      <a:pt x="41" y="9625"/>
                      <a:pt x="9699" y="-1"/>
                      <a:pt x="21600" y="0"/>
                    </a:cubicBezTo>
                    <a:cubicBezTo>
                      <a:pt x="33529" y="0"/>
                      <a:pt x="43200" y="9670"/>
                      <a:pt x="43200" y="21600"/>
                    </a:cubicBezTo>
                  </a:path>
                  <a:path w="43200" h="21600" stroke="0" extrusionOk="0">
                    <a:moveTo>
                      <a:pt x="0" y="21525"/>
                    </a:moveTo>
                    <a:cubicBezTo>
                      <a:pt x="41" y="9625"/>
                      <a:pt x="9699" y="-1"/>
                      <a:pt x="21600" y="0"/>
                    </a:cubicBezTo>
                    <a:cubicBezTo>
                      <a:pt x="33529" y="0"/>
                      <a:pt x="43200" y="9670"/>
                      <a:pt x="43200" y="21600"/>
                    </a:cubicBezTo>
                    <a:lnTo>
                      <a:pt x="21600" y="21600"/>
                    </a:lnTo>
                    <a:close/>
                  </a:path>
                </a:pathLst>
              </a:custGeom>
              <a:noFill/>
              <a:ln w="28575" cap="rnd">
                <a:solidFill>
                  <a:schemeClr val="bg2"/>
                </a:solidFill>
                <a:round/>
                <a:headEnd type="none" w="sm" len="sm"/>
                <a:tailEnd type="none" w="sm" len="sm"/>
              </a:ln>
            </p:spPr>
            <p:txBody>
              <a:bodyPr wrap="none" anchor="ctr"/>
              <a:lstStyle/>
              <a:p>
                <a:endParaRPr lang="zh-TW" altLang="en-US"/>
              </a:p>
            </p:txBody>
          </p:sp>
          <p:sp>
            <p:nvSpPr>
              <p:cNvPr id="505891" name="Arc 28"/>
              <p:cNvSpPr>
                <a:spLocks/>
              </p:cNvSpPr>
              <p:nvPr/>
            </p:nvSpPr>
            <p:spPr bwMode="auto">
              <a:xfrm>
                <a:off x="2248" y="2266"/>
                <a:ext cx="406" cy="336"/>
              </a:xfrm>
              <a:custGeom>
                <a:avLst/>
                <a:gdLst>
                  <a:gd name="T0" fmla="*/ 0 w 26095"/>
                  <a:gd name="T1" fmla="*/ 0 h 21600"/>
                  <a:gd name="T2" fmla="*/ 0 w 26095"/>
                  <a:gd name="T3" fmla="*/ 0 h 21600"/>
                  <a:gd name="T4" fmla="*/ 0 w 26095"/>
                  <a:gd name="T5" fmla="*/ 0 h 21600"/>
                  <a:gd name="T6" fmla="*/ 0 60000 65536"/>
                  <a:gd name="T7" fmla="*/ 0 60000 65536"/>
                  <a:gd name="T8" fmla="*/ 0 60000 65536"/>
                  <a:gd name="T9" fmla="*/ 0 w 26095"/>
                  <a:gd name="T10" fmla="*/ 0 h 21600"/>
                  <a:gd name="T11" fmla="*/ 26095 w 26095"/>
                  <a:gd name="T12" fmla="*/ 21600 h 21600"/>
                </a:gdLst>
                <a:ahLst/>
                <a:cxnLst>
                  <a:cxn ang="T6">
                    <a:pos x="T0" y="T1"/>
                  </a:cxn>
                  <a:cxn ang="T7">
                    <a:pos x="T2" y="T3"/>
                  </a:cxn>
                  <a:cxn ang="T8">
                    <a:pos x="T4" y="T5"/>
                  </a:cxn>
                </a:cxnLst>
                <a:rect l="T9" t="T10" r="T11" b="T12"/>
                <a:pathLst>
                  <a:path w="26095" h="21600" fill="none" extrusionOk="0">
                    <a:moveTo>
                      <a:pt x="0" y="21600"/>
                    </a:moveTo>
                    <a:cubicBezTo>
                      <a:pt x="0" y="9670"/>
                      <a:pt x="9670" y="0"/>
                      <a:pt x="21600" y="0"/>
                    </a:cubicBezTo>
                    <a:cubicBezTo>
                      <a:pt x="23110" y="0"/>
                      <a:pt x="24617" y="158"/>
                      <a:pt x="26095" y="472"/>
                    </a:cubicBezTo>
                  </a:path>
                  <a:path w="26095" h="21600" stroke="0" extrusionOk="0">
                    <a:moveTo>
                      <a:pt x="0" y="21600"/>
                    </a:moveTo>
                    <a:cubicBezTo>
                      <a:pt x="0" y="9670"/>
                      <a:pt x="9670" y="0"/>
                      <a:pt x="21600" y="0"/>
                    </a:cubicBezTo>
                    <a:cubicBezTo>
                      <a:pt x="23110" y="0"/>
                      <a:pt x="24617" y="158"/>
                      <a:pt x="26095" y="472"/>
                    </a:cubicBezTo>
                    <a:lnTo>
                      <a:pt x="21600" y="21600"/>
                    </a:lnTo>
                    <a:close/>
                  </a:path>
                </a:pathLst>
              </a:custGeom>
              <a:noFill/>
              <a:ln w="28575" cap="rnd">
                <a:solidFill>
                  <a:schemeClr val="bg2"/>
                </a:solidFill>
                <a:round/>
                <a:headEnd type="none" w="sm" len="sm"/>
                <a:tailEnd type="stealth" w="med" len="lg"/>
              </a:ln>
            </p:spPr>
            <p:txBody>
              <a:bodyPr wrap="none" anchor="ctr"/>
              <a:lstStyle/>
              <a:p>
                <a:endParaRPr lang="zh-TW" altLang="en-US"/>
              </a:p>
            </p:txBody>
          </p:sp>
        </p:grpSp>
        <p:sp>
          <p:nvSpPr>
            <p:cNvPr id="505884" name="Line 29"/>
            <p:cNvSpPr>
              <a:spLocks noChangeShapeType="1"/>
            </p:cNvSpPr>
            <p:nvPr/>
          </p:nvSpPr>
          <p:spPr bwMode="auto">
            <a:xfrm flipH="1" flipV="1">
              <a:off x="3501" y="1323"/>
              <a:ext cx="384" cy="192"/>
            </a:xfrm>
            <a:prstGeom prst="line">
              <a:avLst/>
            </a:prstGeom>
            <a:noFill/>
            <a:ln w="38100">
              <a:solidFill>
                <a:schemeClr val="tx1"/>
              </a:solidFill>
              <a:round/>
              <a:headEnd/>
              <a:tailEnd type="triangle" w="med" len="med"/>
            </a:ln>
          </p:spPr>
          <p:txBody>
            <a:bodyPr wrap="none" anchor="ctr"/>
            <a:lstStyle/>
            <a:p>
              <a:endParaRPr lang="zh-TW" altLang="en-US"/>
            </a:p>
          </p:txBody>
        </p:sp>
        <p:sp>
          <p:nvSpPr>
            <p:cNvPr id="505885" name="Text Box 31"/>
            <p:cNvSpPr txBox="1">
              <a:spLocks noChangeArrowheads="1"/>
            </p:cNvSpPr>
            <p:nvPr/>
          </p:nvSpPr>
          <p:spPr bwMode="auto">
            <a:xfrm>
              <a:off x="867" y="1905"/>
              <a:ext cx="372" cy="365"/>
            </a:xfrm>
            <a:prstGeom prst="rect">
              <a:avLst/>
            </a:prstGeom>
            <a:solidFill>
              <a:schemeClr val="bg2"/>
            </a:solidFill>
            <a:ln w="9525">
              <a:noFill/>
              <a:miter lim="800000"/>
              <a:headEnd/>
              <a:tailEnd/>
            </a:ln>
          </p:spPr>
          <p:txBody>
            <a:bodyPr wrap="none">
              <a:spAutoFit/>
            </a:bodyPr>
            <a:lstStyle/>
            <a:p>
              <a:r>
                <a:rPr lang="zh-TW" altLang="en-US" sz="3200" b="1">
                  <a:ea typeface="標楷體" pitchFamily="65" charset="-120"/>
                </a:rPr>
                <a:t>從</a:t>
              </a:r>
            </a:p>
          </p:txBody>
        </p:sp>
        <p:sp>
          <p:nvSpPr>
            <p:cNvPr id="505886" name="Text Box 32"/>
            <p:cNvSpPr txBox="1">
              <a:spLocks noChangeArrowheads="1"/>
            </p:cNvSpPr>
            <p:nvPr/>
          </p:nvSpPr>
          <p:spPr bwMode="auto">
            <a:xfrm>
              <a:off x="2370" y="686"/>
              <a:ext cx="372" cy="365"/>
            </a:xfrm>
            <a:prstGeom prst="rect">
              <a:avLst/>
            </a:prstGeom>
            <a:solidFill>
              <a:schemeClr val="bg2"/>
            </a:solidFill>
            <a:ln w="9525">
              <a:noFill/>
              <a:miter lim="800000"/>
              <a:headEnd/>
              <a:tailEnd/>
            </a:ln>
          </p:spPr>
          <p:txBody>
            <a:bodyPr wrap="none">
              <a:spAutoFit/>
            </a:bodyPr>
            <a:lstStyle/>
            <a:p>
              <a:r>
                <a:rPr lang="zh-TW" altLang="en-US" sz="3200" b="1">
                  <a:ea typeface="標楷體" pitchFamily="65" charset="-120"/>
                </a:rPr>
                <a:t>到</a:t>
              </a:r>
            </a:p>
          </p:txBody>
        </p:sp>
      </p:grpSp>
      <p:pic>
        <p:nvPicPr>
          <p:cNvPr id="505862" name="Picture 34" descr="j0323767"/>
          <p:cNvPicPr>
            <a:picLocks noGrp="1" noChangeAspect="1" noChangeArrowheads="1" noCrop="1"/>
          </p:cNvPicPr>
          <p:nvPr>
            <p:ph idx="1"/>
          </p:nvPr>
        </p:nvPicPr>
        <p:blipFill>
          <a:blip r:embed="rId3"/>
          <a:srcRect/>
          <a:stretch>
            <a:fillRect/>
          </a:stretch>
        </p:blipFill>
        <p:spPr>
          <a:xfrm>
            <a:off x="296863" y="4851400"/>
            <a:ext cx="1665287" cy="1173163"/>
          </a:xfr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23062"/>
                                        </p:tgtEl>
                                        <p:attrNameLst>
                                          <p:attrName>style.visibility</p:attrName>
                                        </p:attrNameLst>
                                      </p:cBhvr>
                                      <p:to>
                                        <p:strVal val="visible"/>
                                      </p:to>
                                    </p:set>
                                    <p:anim calcmode="lin" valueType="num">
                                      <p:cBhvr additive="base">
                                        <p:cTn id="12" dur="3000" fill="hold"/>
                                        <p:tgtEl>
                                          <p:spTgt spid="1623062"/>
                                        </p:tgtEl>
                                        <p:attrNameLst>
                                          <p:attrName>ppt_x</p:attrName>
                                        </p:attrNameLst>
                                      </p:cBhvr>
                                      <p:tavLst>
                                        <p:tav tm="0">
                                          <p:val>
                                            <p:strVal val="#ppt_x"/>
                                          </p:val>
                                        </p:tav>
                                        <p:tav tm="100000">
                                          <p:val>
                                            <p:strVal val="#ppt_x"/>
                                          </p:val>
                                        </p:tav>
                                      </p:tavLst>
                                    </p:anim>
                                    <p:anim calcmode="lin" valueType="num">
                                      <p:cBhvr additive="base">
                                        <p:cTn id="13" dur="3000" fill="hold"/>
                                        <p:tgtEl>
                                          <p:spTgt spid="16230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306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5"/>
          <p:cNvSpPr>
            <a:spLocks noGrp="1"/>
          </p:cNvSpPr>
          <p:nvPr>
            <p:ph type="sldNum" sz="quarter" idx="12"/>
          </p:nvPr>
        </p:nvSpPr>
        <p:spPr/>
        <p:txBody>
          <a:bodyPr/>
          <a:lstStyle/>
          <a:p>
            <a:pPr>
              <a:defRPr/>
            </a:pPr>
            <a:fld id="{1D106A1B-DE17-430A-9F4C-7E4D5652D11D}" type="slidenum">
              <a:rPr lang="en-US" altLang="zh-TW"/>
              <a:pPr>
                <a:defRPr/>
              </a:pPr>
              <a:t>9</a:t>
            </a:fld>
            <a:endParaRPr lang="en-US" altLang="zh-TW"/>
          </a:p>
        </p:txBody>
      </p:sp>
      <p:sp>
        <p:nvSpPr>
          <p:cNvPr id="1904642" name="Rectangle 2"/>
          <p:cNvSpPr>
            <a:spLocks noGrp="1" noChangeArrowheads="1"/>
          </p:cNvSpPr>
          <p:nvPr>
            <p:ph type="title"/>
          </p:nvPr>
        </p:nvSpPr>
        <p:spPr/>
        <p:txBody>
          <a:bodyPr/>
          <a:lstStyle/>
          <a:p>
            <a:pPr eaLnBrk="1" hangingPunct="1">
              <a:defRPr/>
            </a:pPr>
            <a:r>
              <a:rPr lang="zh-TW" altLang="en-US" smtClean="0"/>
              <a:t>知識創新模式</a:t>
            </a:r>
          </a:p>
        </p:txBody>
      </p:sp>
      <p:pic>
        <p:nvPicPr>
          <p:cNvPr id="506884" name="Picture 3"/>
          <p:cNvPicPr>
            <a:picLocks noGrp="1" noChangeAspect="1" noChangeArrowheads="1"/>
          </p:cNvPicPr>
          <p:nvPr>
            <p:ph idx="1"/>
          </p:nvPr>
        </p:nvPicPr>
        <p:blipFill>
          <a:blip r:embed="rId2"/>
          <a:srcRect/>
          <a:stretch>
            <a:fillRect/>
          </a:stretch>
        </p:blipFill>
        <p:spPr>
          <a:xfrm>
            <a:off x="250825" y="1763713"/>
            <a:ext cx="3960813" cy="3709987"/>
          </a:xfrm>
          <a:noFill/>
        </p:spPr>
      </p:pic>
      <p:sp>
        <p:nvSpPr>
          <p:cNvPr id="506885" name="Text Box 4"/>
          <p:cNvSpPr txBox="1">
            <a:spLocks noChangeArrowheads="1"/>
          </p:cNvSpPr>
          <p:nvPr/>
        </p:nvSpPr>
        <p:spPr bwMode="auto">
          <a:xfrm>
            <a:off x="4659313" y="1408113"/>
            <a:ext cx="4187825" cy="366712"/>
          </a:xfrm>
          <a:prstGeom prst="rect">
            <a:avLst/>
          </a:prstGeom>
          <a:noFill/>
          <a:ln w="9525">
            <a:noFill/>
            <a:miter lim="800000"/>
            <a:headEnd/>
            <a:tailEnd/>
          </a:ln>
        </p:spPr>
        <p:txBody>
          <a:bodyPr>
            <a:spAutoFit/>
          </a:bodyPr>
          <a:lstStyle/>
          <a:p>
            <a:endParaRPr lang="zh-TW" altLang="zh-TW"/>
          </a:p>
        </p:txBody>
      </p:sp>
      <p:sp>
        <p:nvSpPr>
          <p:cNvPr id="506886" name="Text Box 5"/>
          <p:cNvSpPr txBox="1">
            <a:spLocks noChangeArrowheads="1"/>
          </p:cNvSpPr>
          <p:nvPr/>
        </p:nvSpPr>
        <p:spPr bwMode="auto">
          <a:xfrm>
            <a:off x="4257675" y="1089025"/>
            <a:ext cx="4591050" cy="5121275"/>
          </a:xfrm>
          <a:prstGeom prst="rect">
            <a:avLst/>
          </a:prstGeom>
          <a:solidFill>
            <a:schemeClr val="bg2"/>
          </a:solidFill>
          <a:ln w="9525">
            <a:noFill/>
            <a:miter lim="800000"/>
            <a:headEnd/>
            <a:tailEnd/>
          </a:ln>
        </p:spPr>
        <p:txBody>
          <a:bodyPr>
            <a:spAutoFit/>
          </a:bodyPr>
          <a:lstStyle/>
          <a:p>
            <a:r>
              <a:rPr lang="zh-TW" altLang="en-US" sz="1500">
                <a:latin typeface="Times New Roman" pitchFamily="18" charset="0"/>
                <a:ea typeface="標楷體" pitchFamily="65" charset="-120"/>
              </a:rPr>
              <a:t>（一）創始空間（</a:t>
            </a:r>
            <a:r>
              <a:rPr lang="en-US" altLang="zh-TW" sz="1500">
                <a:latin typeface="Times New Roman" pitchFamily="18" charset="0"/>
                <a:ea typeface="標楷體" pitchFamily="65" charset="-120"/>
              </a:rPr>
              <a:t>Originating Ba</a:t>
            </a:r>
            <a:r>
              <a:rPr lang="zh-TW" altLang="en-US" sz="1500">
                <a:latin typeface="Times New Roman" pitchFamily="18" charset="0"/>
                <a:ea typeface="標楷體" pitchFamily="65" charset="-120"/>
              </a:rPr>
              <a:t>）是個人用來分享情感、情緒、經驗及心智模式，並排除自我與他人之間障礙的場所，在此</a:t>
            </a:r>
            <a:r>
              <a:rPr lang="en-US" altLang="zh-TW" sz="1500">
                <a:latin typeface="Times New Roman" pitchFamily="18" charset="0"/>
                <a:ea typeface="標楷體" pitchFamily="65" charset="-120"/>
              </a:rPr>
              <a:t>Ba</a:t>
            </a:r>
            <a:r>
              <a:rPr lang="zh-TW" altLang="en-US" sz="1500">
                <a:latin typeface="Times New Roman" pitchFamily="18" charset="0"/>
                <a:ea typeface="標楷體" pitchFamily="65" charset="-120"/>
              </a:rPr>
              <a:t>會出現關心、愛、信任與承諾。知識的創造過程從開始到成熟階段都是發生在此</a:t>
            </a:r>
            <a:r>
              <a:rPr lang="en-US" altLang="zh-TW" sz="1500">
                <a:latin typeface="Times New Roman" pitchFamily="18" charset="0"/>
                <a:ea typeface="標楷體" pitchFamily="65" charset="-120"/>
              </a:rPr>
              <a:t>Ba</a:t>
            </a:r>
            <a:r>
              <a:rPr lang="zh-TW" altLang="en-US" sz="1500">
                <a:latin typeface="Times New Roman" pitchFamily="18" charset="0"/>
                <a:ea typeface="標楷體" pitchFamily="65" charset="-120"/>
              </a:rPr>
              <a:t>，也是面對面經驗式轉換和轉移內隱知識的主要關鍵</a:t>
            </a:r>
            <a:r>
              <a:rPr lang="en-US" altLang="zh-TW" sz="1500">
                <a:latin typeface="Times New Roman" pitchFamily="18" charset="0"/>
                <a:ea typeface="標楷體" pitchFamily="65" charset="-120"/>
              </a:rPr>
              <a:t>Ba</a:t>
            </a:r>
            <a:r>
              <a:rPr lang="zh-TW" altLang="en-US" sz="1500">
                <a:latin typeface="Times New Roman" pitchFamily="18" charset="0"/>
                <a:ea typeface="標楷體" pitchFamily="65" charset="-120"/>
              </a:rPr>
              <a:t>，此</a:t>
            </a:r>
            <a:r>
              <a:rPr lang="en-US" altLang="zh-TW" sz="1500">
                <a:latin typeface="Times New Roman" pitchFamily="18" charset="0"/>
                <a:ea typeface="標楷體" pitchFamily="65" charset="-120"/>
              </a:rPr>
              <a:t>Ba</a:t>
            </a:r>
            <a:r>
              <a:rPr lang="zh-TW" altLang="en-US" sz="1500">
                <a:latin typeface="Times New Roman" pitchFamily="18" charset="0"/>
                <a:ea typeface="標楷體" pitchFamily="65" charset="-120"/>
              </a:rPr>
              <a:t>與組織相關的是知識願景及文化。</a:t>
            </a:r>
          </a:p>
          <a:p>
            <a:r>
              <a:rPr lang="zh-TW" altLang="en-US" sz="1500">
                <a:latin typeface="Times New Roman" pitchFamily="18" charset="0"/>
                <a:ea typeface="標楷體" pitchFamily="65" charset="-120"/>
              </a:rPr>
              <a:t>（二）交互作用空間（</a:t>
            </a:r>
            <a:r>
              <a:rPr lang="en-US" altLang="zh-TW" sz="1500">
                <a:latin typeface="Times New Roman" pitchFamily="18" charset="0"/>
                <a:ea typeface="標楷體" pitchFamily="65" charset="-120"/>
              </a:rPr>
              <a:t>Interacting Ba</a:t>
            </a:r>
            <a:r>
              <a:rPr lang="zh-TW" altLang="en-US" sz="1500">
                <a:latin typeface="Times New Roman" pitchFamily="18" charset="0"/>
                <a:ea typeface="標楷體" pitchFamily="65" charset="-120"/>
              </a:rPr>
              <a:t>）比創始空間更清楚，典型代表是俱備特定知識的人員，其組成專案團隊運作，透過個人心智模式跟技巧溝通，可轉換為一般文字或觀念。交互作用空間是內隱知識轉變成外顯知識，其關鍵是對話與隱喻的延伸使用，這是員工一起參予的價值創造場所。</a:t>
            </a:r>
          </a:p>
          <a:p>
            <a:r>
              <a:rPr lang="zh-TW" altLang="en-US" sz="1500">
                <a:latin typeface="Times New Roman" pitchFamily="18" charset="0"/>
                <a:ea typeface="標楷體" pitchFamily="65" charset="-120"/>
              </a:rPr>
              <a:t>（三）資訊化空間（</a:t>
            </a:r>
            <a:r>
              <a:rPr lang="en-US" altLang="zh-TW" sz="1500">
                <a:latin typeface="Times New Roman" pitchFamily="18" charset="0"/>
                <a:ea typeface="標楷體" pitchFamily="65" charset="-120"/>
              </a:rPr>
              <a:t>Cyber Ba</a:t>
            </a:r>
            <a:r>
              <a:rPr lang="zh-TW" altLang="en-US" sz="1500">
                <a:latin typeface="Times New Roman" pitchFamily="18" charset="0"/>
                <a:ea typeface="標楷體" pitchFamily="65" charset="-120"/>
              </a:rPr>
              <a:t>）是虛擬世界的交互作用空間。在這裡呈現階段性的結合，將新的外顯知識結合組織中先前存在的資訊與知識而產生系統化的外顯知識，最有效率的外顯知識結合方式是藉由資訊科技來結合，如網際網路、文件資料庫、群組軟體</a:t>
            </a:r>
            <a:r>
              <a:rPr lang="en-US" altLang="zh-TW" sz="1500">
                <a:latin typeface="Times New Roman" pitchFamily="18" charset="0"/>
                <a:ea typeface="標楷體" pitchFamily="65" charset="-120"/>
              </a:rPr>
              <a:t>… </a:t>
            </a:r>
            <a:r>
              <a:rPr lang="zh-TW" altLang="en-US" sz="1500">
                <a:latin typeface="Times New Roman" pitchFamily="18" charset="0"/>
                <a:ea typeface="標楷體" pitchFamily="65" charset="-120"/>
              </a:rPr>
              <a:t>等，這些技術在過去的幾年蓬勃地發展，均己達到成熟的地步。</a:t>
            </a:r>
          </a:p>
          <a:p>
            <a:r>
              <a:rPr lang="zh-TW" altLang="en-US" sz="1500">
                <a:latin typeface="Times New Roman" pitchFamily="18" charset="0"/>
                <a:ea typeface="標楷體" pitchFamily="65" charset="-120"/>
              </a:rPr>
              <a:t>（四）實踐空間（</a:t>
            </a:r>
            <a:r>
              <a:rPr lang="en-US" altLang="zh-TW" sz="1500">
                <a:latin typeface="Times New Roman" pitchFamily="18" charset="0"/>
                <a:ea typeface="標楷體" pitchFamily="65" charset="-120"/>
              </a:rPr>
              <a:t>Exercising Ba</a:t>
            </a:r>
            <a:r>
              <a:rPr lang="zh-TW" altLang="en-US" sz="1500">
                <a:latin typeface="Times New Roman" pitchFamily="18" charset="0"/>
                <a:ea typeface="標楷體" pitchFamily="65" charset="-120"/>
              </a:rPr>
              <a:t>）是支援內化階段。實踐空間促進了外顯知識到內隱知識的轉移，主要是在真實生活中模擬與應用外顯知識。</a:t>
            </a:r>
          </a:p>
        </p:txBody>
      </p:sp>
    </p:spTree>
  </p:cSld>
  <p:clrMapOvr>
    <a:masterClrMapping/>
  </p:clrMapOvr>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教學目標</Template>
  <TotalTime>0</TotalTime>
  <Words>933</Words>
  <Application>Microsoft Office PowerPoint</Application>
  <PresentationFormat>如螢幕大小 (4:3)</PresentationFormat>
  <Paragraphs>89</Paragraphs>
  <Slides>9</Slides>
  <Notes>1</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9</vt:i4>
      </vt:variant>
    </vt:vector>
  </HeadingPairs>
  <TitlesOfParts>
    <vt:vector size="16" baseType="lpstr">
      <vt:lpstr>新細明體</vt:lpstr>
      <vt:lpstr>標楷體</vt:lpstr>
      <vt:lpstr>Arial</vt:lpstr>
      <vt:lpstr>Calibri</vt:lpstr>
      <vt:lpstr>Symbol</vt:lpstr>
      <vt:lpstr>Times New Roman</vt:lpstr>
      <vt:lpstr>教學目標</vt:lpstr>
      <vt:lpstr>知識轉化：發展答案</vt:lpstr>
      <vt:lpstr>四種知識轉換模式</vt:lpstr>
      <vt:lpstr>四種知識轉換模式</vt:lpstr>
      <vt:lpstr>四種知識轉化模式</vt:lpstr>
      <vt:lpstr>慈濟的知識轉化</vt:lpstr>
      <vt:lpstr>知識螺旋</vt:lpstr>
      <vt:lpstr>慈濟的知識螺旋</vt:lpstr>
      <vt:lpstr>知識創新模式</vt:lpstr>
      <vt:lpstr>知識創新模式</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知識轉化：發展答案</dc:title>
  <dc:creator>Your User Name</dc:creator>
  <cp:lastModifiedBy>George Lee</cp:lastModifiedBy>
  <cp:revision>1</cp:revision>
  <dcterms:created xsi:type="dcterms:W3CDTF">2010-07-14T01:48:27Z</dcterms:created>
  <dcterms:modified xsi:type="dcterms:W3CDTF">2017-09-12T06:37:16Z</dcterms:modified>
</cp:coreProperties>
</file>